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1"/>
  </p:notesMasterIdLst>
  <p:sldIdLst>
    <p:sldId id="256" r:id="rId2"/>
    <p:sldId id="340" r:id="rId3"/>
    <p:sldId id="342" r:id="rId4"/>
    <p:sldId id="341" r:id="rId5"/>
    <p:sldId id="320" r:id="rId6"/>
    <p:sldId id="325" r:id="rId7"/>
    <p:sldId id="322" r:id="rId8"/>
    <p:sldId id="329" r:id="rId9"/>
    <p:sldId id="332" r:id="rId10"/>
    <p:sldId id="330" r:id="rId11"/>
    <p:sldId id="331" r:id="rId12"/>
    <p:sldId id="333" r:id="rId13"/>
    <p:sldId id="335" r:id="rId14"/>
    <p:sldId id="302" r:id="rId15"/>
    <p:sldId id="344" r:id="rId16"/>
    <p:sldId id="345" r:id="rId17"/>
    <p:sldId id="346" r:id="rId18"/>
    <p:sldId id="347" r:id="rId19"/>
    <p:sldId id="348" r:id="rId20"/>
  </p:sldIdLst>
  <p:sldSz cx="13439775" cy="7559675"/>
  <p:notesSz cx="6811963" cy="9942513"/>
  <p:defaultTextStyle>
    <a:defPPr>
      <a:defRPr lang="en-GB"/>
    </a:defPPr>
    <a:lvl1pPr algn="l" defTabSz="449263" rtl="0" eaLnBrk="0" fontAlgn="base" hangingPunct="0">
      <a:spcBef>
        <a:spcPct val="0"/>
      </a:spcBef>
      <a:spcAft>
        <a:spcPct val="0"/>
      </a:spcAft>
      <a:defRPr sz="2400" kern="1200">
        <a:solidFill>
          <a:schemeClr val="bg1"/>
        </a:solidFill>
        <a:latin typeface="Times New Roman" panose="02020603050405020304" pitchFamily="18" charset="0"/>
        <a:ea typeface="Bitstream Vera Sans"/>
        <a:cs typeface="Bitstream Vera San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Bitstream Vera Sans"/>
        <a:cs typeface="Bitstream Vera San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Bitstream Vera Sans"/>
        <a:cs typeface="Bitstream Vera San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Bitstream Vera Sans"/>
        <a:cs typeface="Bitstream Vera San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Bitstream Vera Sans"/>
        <a:cs typeface="Bitstream Vera Sans"/>
      </a:defRPr>
    </a:lvl5pPr>
    <a:lvl6pPr marL="2286000" algn="l" defTabSz="914400" rtl="0" eaLnBrk="1" latinLnBrk="0" hangingPunct="1">
      <a:defRPr sz="2400" kern="1200">
        <a:solidFill>
          <a:schemeClr val="bg1"/>
        </a:solidFill>
        <a:latin typeface="Times New Roman" panose="02020603050405020304" pitchFamily="18" charset="0"/>
        <a:ea typeface="Bitstream Vera Sans"/>
        <a:cs typeface="Bitstream Vera Sans"/>
      </a:defRPr>
    </a:lvl6pPr>
    <a:lvl7pPr marL="2743200" algn="l" defTabSz="914400" rtl="0" eaLnBrk="1" latinLnBrk="0" hangingPunct="1">
      <a:defRPr sz="2400" kern="1200">
        <a:solidFill>
          <a:schemeClr val="bg1"/>
        </a:solidFill>
        <a:latin typeface="Times New Roman" panose="02020603050405020304" pitchFamily="18" charset="0"/>
        <a:ea typeface="Bitstream Vera Sans"/>
        <a:cs typeface="Bitstream Vera Sans"/>
      </a:defRPr>
    </a:lvl7pPr>
    <a:lvl8pPr marL="3200400" algn="l" defTabSz="914400" rtl="0" eaLnBrk="1" latinLnBrk="0" hangingPunct="1">
      <a:defRPr sz="2400" kern="1200">
        <a:solidFill>
          <a:schemeClr val="bg1"/>
        </a:solidFill>
        <a:latin typeface="Times New Roman" panose="02020603050405020304" pitchFamily="18" charset="0"/>
        <a:ea typeface="Bitstream Vera Sans"/>
        <a:cs typeface="Bitstream Vera Sans"/>
      </a:defRPr>
    </a:lvl8pPr>
    <a:lvl9pPr marL="3657600" algn="l" defTabSz="914400" rtl="0" eaLnBrk="1" latinLnBrk="0" hangingPunct="1">
      <a:defRPr sz="2400" kern="1200">
        <a:solidFill>
          <a:schemeClr val="bg1"/>
        </a:solidFill>
        <a:latin typeface="Times New Roman" panose="02020603050405020304" pitchFamily="18" charset="0"/>
        <a:ea typeface="Bitstream Vera Sans"/>
        <a:cs typeface="Bitstream Vera Sans"/>
      </a:defRPr>
    </a:lvl9pPr>
  </p:defaultTextStyle>
  <p:extLst>
    <p:ext uri="{EFAFB233-063F-42B5-8137-9DF3F51BA10A}">
      <p15:sldGuideLst xmlns:p15="http://schemas.microsoft.com/office/powerpoint/2012/main">
        <p15:guide id="1" orient="horz" pos="2160" userDrawn="1">
          <p15:clr>
            <a:srgbClr val="A4A3A4"/>
          </p15:clr>
        </p15:guide>
        <p15:guide id="2" pos="36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faee" initials="S" lastIdx="10" clrIdx="0">
    <p:extLst>
      <p:ext uri="{19B8F6BF-5375-455C-9EA6-DF929625EA0E}">
        <p15:presenceInfo xmlns:p15="http://schemas.microsoft.com/office/powerpoint/2012/main" userId="Safaee" providerId="None"/>
      </p:ext>
    </p:extLst>
  </p:cmAuthor>
  <p:cmAuthor id="2" name="Guillaume Audard" initials="GA" lastIdx="2" clrIdx="1">
    <p:extLst>
      <p:ext uri="{19B8F6BF-5375-455C-9EA6-DF929625EA0E}">
        <p15:presenceInfo xmlns:p15="http://schemas.microsoft.com/office/powerpoint/2012/main" userId="Guillaume Audard" providerId="None"/>
      </p:ext>
    </p:extLst>
  </p:cmAuthor>
  <p:cmAuthor id="3" name="Guillaume Audard" initials="GA [2]" lastIdx="1" clrIdx="2">
    <p:extLst>
      <p:ext uri="{19B8F6BF-5375-455C-9EA6-DF929625EA0E}">
        <p15:presenceInfo xmlns:p15="http://schemas.microsoft.com/office/powerpoint/2012/main" userId="S::guillaume.audard@SolinnenSAS.onmicrosoft.com::eb1e44b6-d43f-4f49-a2f3-6bf8ca1c50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000"/>
    <a:srgbClr val="FFFF66"/>
    <a:srgbClr val="4F81BD"/>
    <a:srgbClr val="FF5050"/>
    <a:srgbClr val="F79646"/>
    <a:srgbClr val="CC0099"/>
    <a:srgbClr val="33CCFF"/>
    <a:srgbClr val="616161"/>
    <a:srgbClr val="C0504D"/>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60" autoAdjust="0"/>
    <p:restoredTop sz="88351" autoAdjust="0"/>
  </p:normalViewPr>
  <p:slideViewPr>
    <p:cSldViewPr>
      <p:cViewPr varScale="1">
        <p:scale>
          <a:sx n="60" d="100"/>
          <a:sy n="60" d="100"/>
        </p:scale>
        <p:origin x="750" y="66"/>
      </p:cViewPr>
      <p:guideLst>
        <p:guide orient="horz" pos="2160"/>
        <p:guide pos="3620"/>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00" d="100"/>
        <a:sy n="100" d="100"/>
      </p:scale>
      <p:origin x="0" y="-729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audard\Dropbox%20(Solinnen)\Solinnen\Clients\AIMCC\2020%20ACV%20Dynamique\2-Projet\2020%2003%2031%20Cas%20d'&#233;tud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fr-FR" sz="1200" b="0" i="0" baseline="0" dirty="0">
                <a:effectLst/>
              </a:rPr>
              <a:t>Stockage temporaire d'un kilogramme de CO</a:t>
            </a:r>
            <a:r>
              <a:rPr lang="fr-FR" sz="1200" b="0" i="0" baseline="-25000" dirty="0">
                <a:effectLst/>
              </a:rPr>
              <a:t>2</a:t>
            </a:r>
            <a:r>
              <a:rPr lang="fr-FR" sz="1200" b="0" i="0" baseline="0" dirty="0">
                <a:effectLst/>
              </a:rPr>
              <a:t> pendant 50 ans, selon un calcul d'ACV dynamique</a:t>
            </a:r>
          </a:p>
        </c:rich>
      </c:tx>
      <c:layout>
        <c:manualLayout>
          <c:xMode val="edge"/>
          <c:yMode val="edge"/>
          <c:x val="0.10008172796263864"/>
          <c:y val="3.292181069958848E-2"/>
        </c:manualLayout>
      </c:layout>
      <c:overlay val="0"/>
      <c:spPr>
        <a:noFill/>
        <a:ln>
          <a:noFill/>
        </a:ln>
        <a:effectLst/>
      </c:spPr>
    </c:title>
    <c:autoTitleDeleted val="0"/>
    <c:plotArea>
      <c:layout>
        <c:manualLayout>
          <c:layoutTarget val="inner"/>
          <c:xMode val="edge"/>
          <c:yMode val="edge"/>
          <c:x val="0.15454564676788432"/>
          <c:y val="0.202880658436214"/>
          <c:w val="0.79847245013812851"/>
          <c:h val="0.61438968277113504"/>
        </c:manualLayout>
      </c:layout>
      <c:scatterChart>
        <c:scatterStyle val="lineMarker"/>
        <c:varyColors val="0"/>
        <c:ser>
          <c:idx val="0"/>
          <c:order val="0"/>
          <c:spPr>
            <a:ln w="19050" cap="rnd">
              <a:solidFill>
                <a:schemeClr val="accent1"/>
              </a:solidFill>
              <a:round/>
            </a:ln>
            <a:effectLst/>
          </c:spPr>
          <c:marker>
            <c:symbol val="none"/>
          </c:marker>
          <c:xVal>
            <c:numRef>
              <c:f>Amortissement!$J$2:$J$50</c:f>
              <c:numCache>
                <c:formatCode>General</c:formatCode>
                <c:ptCount val="49"/>
                <c:pt idx="0">
                  <c:v>10</c:v>
                </c:pt>
                <c:pt idx="1">
                  <c:v>20</c:v>
                </c:pt>
                <c:pt idx="2">
                  <c:v>30</c:v>
                </c:pt>
                <c:pt idx="3">
                  <c:v>40</c:v>
                </c:pt>
                <c:pt idx="4">
                  <c:v>49</c:v>
                </c:pt>
                <c:pt idx="5">
                  <c:v>50</c:v>
                </c:pt>
                <c:pt idx="6">
                  <c:v>60</c:v>
                </c:pt>
                <c:pt idx="7">
                  <c:v>70</c:v>
                </c:pt>
                <c:pt idx="8">
                  <c:v>80</c:v>
                </c:pt>
                <c:pt idx="9">
                  <c:v>90</c:v>
                </c:pt>
                <c:pt idx="10">
                  <c:v>100</c:v>
                </c:pt>
                <c:pt idx="11">
                  <c:v>150</c:v>
                </c:pt>
                <c:pt idx="12">
                  <c:v>200</c:v>
                </c:pt>
                <c:pt idx="13">
                  <c:v>250</c:v>
                </c:pt>
                <c:pt idx="14">
                  <c:v>300</c:v>
                </c:pt>
                <c:pt idx="15">
                  <c:v>350</c:v>
                </c:pt>
                <c:pt idx="16">
                  <c:v>400</c:v>
                </c:pt>
                <c:pt idx="17">
                  <c:v>450</c:v>
                </c:pt>
                <c:pt idx="18">
                  <c:v>500</c:v>
                </c:pt>
                <c:pt idx="19">
                  <c:v>550</c:v>
                </c:pt>
                <c:pt idx="20">
                  <c:v>600</c:v>
                </c:pt>
                <c:pt idx="21">
                  <c:v>650</c:v>
                </c:pt>
                <c:pt idx="22">
                  <c:v>700</c:v>
                </c:pt>
                <c:pt idx="23">
                  <c:v>750</c:v>
                </c:pt>
                <c:pt idx="24">
                  <c:v>800</c:v>
                </c:pt>
                <c:pt idx="25">
                  <c:v>850</c:v>
                </c:pt>
                <c:pt idx="26">
                  <c:v>900</c:v>
                </c:pt>
                <c:pt idx="27">
                  <c:v>950</c:v>
                </c:pt>
                <c:pt idx="28">
                  <c:v>1000</c:v>
                </c:pt>
                <c:pt idx="29">
                  <c:v>1050</c:v>
                </c:pt>
                <c:pt idx="30">
                  <c:v>1100</c:v>
                </c:pt>
                <c:pt idx="31">
                  <c:v>1150</c:v>
                </c:pt>
                <c:pt idx="32">
                  <c:v>1200</c:v>
                </c:pt>
                <c:pt idx="33">
                  <c:v>1250</c:v>
                </c:pt>
                <c:pt idx="34">
                  <c:v>1300</c:v>
                </c:pt>
                <c:pt idx="35">
                  <c:v>1350</c:v>
                </c:pt>
                <c:pt idx="36">
                  <c:v>1400</c:v>
                </c:pt>
                <c:pt idx="37">
                  <c:v>1450</c:v>
                </c:pt>
                <c:pt idx="38">
                  <c:v>1500</c:v>
                </c:pt>
                <c:pt idx="39">
                  <c:v>1550</c:v>
                </c:pt>
                <c:pt idx="40">
                  <c:v>1600</c:v>
                </c:pt>
                <c:pt idx="41">
                  <c:v>1650</c:v>
                </c:pt>
                <c:pt idx="42">
                  <c:v>1700</c:v>
                </c:pt>
                <c:pt idx="43">
                  <c:v>1750</c:v>
                </c:pt>
                <c:pt idx="44">
                  <c:v>1800</c:v>
                </c:pt>
                <c:pt idx="45">
                  <c:v>1850</c:v>
                </c:pt>
                <c:pt idx="46">
                  <c:v>1900</c:v>
                </c:pt>
                <c:pt idx="47">
                  <c:v>1950</c:v>
                </c:pt>
                <c:pt idx="48">
                  <c:v>2000</c:v>
                </c:pt>
              </c:numCache>
            </c:numRef>
          </c:xVal>
          <c:yVal>
            <c:numRef>
              <c:f>Amortissement!$K$2:$K$50</c:f>
              <c:numCache>
                <c:formatCode>0.00</c:formatCode>
                <c:ptCount val="49"/>
                <c:pt idx="0">
                  <c:v>1</c:v>
                </c:pt>
                <c:pt idx="1">
                  <c:v>1</c:v>
                </c:pt>
                <c:pt idx="2">
                  <c:v>1</c:v>
                </c:pt>
                <c:pt idx="3">
                  <c:v>1</c:v>
                </c:pt>
                <c:pt idx="4">
                  <c:v>1</c:v>
                </c:pt>
                <c:pt idx="5">
                  <c:v>0.96858203703559953</c:v>
                </c:pt>
                <c:pt idx="6">
                  <c:v>0.75761922891126021</c:v>
                </c:pt>
                <c:pt idx="7">
                  <c:v>0.62923928196735512</c:v>
                </c:pt>
                <c:pt idx="8">
                  <c:v>0.5380632205546958</c:v>
                </c:pt>
                <c:pt idx="9">
                  <c:v>0.46987723888614674</c:v>
                </c:pt>
                <c:pt idx="10">
                  <c:v>0.41719926809161456</c:v>
                </c:pt>
                <c:pt idx="11">
                  <c:v>0.26976674044275428</c:v>
                </c:pt>
                <c:pt idx="12">
                  <c:v>0.20086079167579729</c:v>
                </c:pt>
                <c:pt idx="13">
                  <c:v>0.15994436557931202</c:v>
                </c:pt>
                <c:pt idx="14">
                  <c:v>0.13249907271538863</c:v>
                </c:pt>
                <c:pt idx="15">
                  <c:v>0.11277435844365613</c:v>
                </c:pt>
                <c:pt idx="16">
                  <c:v>9.7951830580348287E-2</c:v>
                </c:pt>
                <c:pt idx="17">
                  <c:v>8.6450551465096726E-2</c:v>
                </c:pt>
                <c:pt idx="18">
                  <c:v>7.7303388382290117E-2</c:v>
                </c:pt>
                <c:pt idx="19">
                  <c:v>6.9882424301061175E-2</c:v>
                </c:pt>
                <c:pt idx="20">
                  <c:v>6.3761637392313997E-2</c:v>
                </c:pt>
                <c:pt idx="21">
                  <c:v>5.8641842162750146E-2</c:v>
                </c:pt>
                <c:pt idx="22">
                  <c:v>5.4306942068731212E-2</c:v>
                </c:pt>
                <c:pt idx="23">
                  <c:v>5.0597151732189372E-2</c:v>
                </c:pt>
                <c:pt idx="24">
                  <c:v>4.739194885860365E-2</c:v>
                </c:pt>
                <c:pt idx="25">
                  <c:v>4.4598858920081641E-2</c:v>
                </c:pt>
                <c:pt idx="26">
                  <c:v>4.214586742180515E-2</c:v>
                </c:pt>
                <c:pt idx="27">
                  <c:v>3.9976159994152494E-2</c:v>
                </c:pt>
                <c:pt idx="28">
                  <c:v>3.8044397423589893E-2</c:v>
                </c:pt>
                <c:pt idx="29">
                  <c:v>3.6314027336736387E-2</c:v>
                </c:pt>
                <c:pt idx="30">
                  <c:v>3.4755311086065777E-2</c:v>
                </c:pt>
                <c:pt idx="31">
                  <c:v>3.3343853571951354E-2</c:v>
                </c:pt>
                <c:pt idx="32">
                  <c:v>3.2059492868412032E-2</c:v>
                </c:pt>
                <c:pt idx="33">
                  <c:v>3.0885451291338351E-2</c:v>
                </c:pt>
                <c:pt idx="34">
                  <c:v>2.9807679141420129E-2</c:v>
                </c:pt>
                <c:pt idx="35">
                  <c:v>2.8814342282039496E-2</c:v>
                </c:pt>
                <c:pt idx="36">
                  <c:v>2.7895418362485658E-2</c:v>
                </c:pt>
                <c:pt idx="37">
                  <c:v>2.704237599402437E-2</c:v>
                </c:pt>
                <c:pt idx="38">
                  <c:v>2.62479178902435E-2</c:v>
                </c:pt>
                <c:pt idx="39">
                  <c:v>2.5505773778891183E-2</c:v>
                </c:pt>
                <c:pt idx="40">
                  <c:v>2.4810532365913796E-2</c:v>
                </c:pt>
                <c:pt idx="41">
                  <c:v>2.4157504177407141E-2</c:v>
                </c:pt>
                <c:pt idx="42">
                  <c:v>2.3542608989988278E-2</c:v>
                </c:pt>
                <c:pt idx="43">
                  <c:v>2.2962282969991255E-2</c:v>
                </c:pt>
                <c:pt idx="44">
                  <c:v>2.2413401706449121E-2</c:v>
                </c:pt>
                <c:pt idx="45">
                  <c:v>2.1893216133735849E-2</c:v>
                </c:pt>
                <c:pt idx="46">
                  <c:v>2.139929896241799E-2</c:v>
                </c:pt>
                <c:pt idx="47">
                  <c:v>2.09294997187911E-2</c:v>
                </c:pt>
                <c:pt idx="48">
                  <c:v>2.0080661466858718E-2</c:v>
                </c:pt>
              </c:numCache>
            </c:numRef>
          </c:yVal>
          <c:smooth val="0"/>
          <c:extLst xmlns:c16r2="http://schemas.microsoft.com/office/drawing/2015/06/chart">
            <c:ext xmlns:c16="http://schemas.microsoft.com/office/drawing/2014/chart" uri="{C3380CC4-5D6E-409C-BE32-E72D297353CC}">
              <c16:uniqueId val="{00000000-2DC8-4CFB-8C6E-0C6A6817B80F}"/>
            </c:ext>
          </c:extLst>
        </c:ser>
        <c:dLbls>
          <c:showLegendKey val="0"/>
          <c:showVal val="0"/>
          <c:showCatName val="0"/>
          <c:showSerName val="0"/>
          <c:showPercent val="0"/>
          <c:showBubbleSize val="0"/>
        </c:dLbls>
        <c:axId val="393904240"/>
        <c:axId val="307334264"/>
      </c:scatterChart>
      <c:valAx>
        <c:axId val="393904240"/>
        <c:scaling>
          <c:orientation val="minMax"/>
          <c:max val="200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a:t>Horizon temporel (années</a:t>
                </a:r>
                <a:r>
                  <a:rPr lang="fr-FR" baseline="0"/>
                  <a:t> après la construction)</a:t>
                </a:r>
                <a:endParaRPr lang="fr-F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07334264"/>
        <c:crosses val="autoZero"/>
        <c:crossBetween val="midCat"/>
      </c:valAx>
      <c:valAx>
        <c:axId val="307334264"/>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dirty="0"/>
                  <a:t>Equivalent en kg CO2</a:t>
                </a:r>
                <a:r>
                  <a:rPr lang="fr-FR" baseline="0" dirty="0"/>
                  <a:t> non émis à la construction</a:t>
                </a:r>
                <a:endParaRPr lang="fr-FR" dirty="0"/>
              </a:p>
            </c:rich>
          </c:tx>
          <c:layout/>
          <c:overlay val="0"/>
          <c:spPr>
            <a:noFill/>
            <a:ln>
              <a:noFill/>
            </a:ln>
            <a:effectLst/>
          </c:sp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93904240"/>
        <c:crosses val="autoZero"/>
        <c:crossBetween val="midCat"/>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Bénéfice</a:t>
            </a:r>
            <a:r>
              <a:rPr lang="fr-FR" baseline="0"/>
              <a:t> à décaler une émission de 1 kg de méthane à la fin de vie</a:t>
            </a:r>
            <a:r>
              <a:rPr lang="fr-FR" sz="1400" b="0" i="0" u="none" strike="noStrike" kern="1200" spc="0" baseline="0">
                <a:solidFill>
                  <a:sysClr val="windowText" lastClr="000000">
                    <a:lumMod val="65000"/>
                    <a:lumOff val="35000"/>
                  </a:sysClr>
                </a:solidFill>
                <a:latin typeface="+mn-lt"/>
                <a:ea typeface="+mn-ea"/>
                <a:cs typeface="+mn-cs"/>
              </a:rPr>
              <a:t> :</a:t>
            </a:r>
            <a:r>
              <a:rPr lang="fr-FR" baseline="0"/>
              <a:t> surestimation par l'indicateur simplifié</a:t>
            </a:r>
            <a:endParaRPr lang="fr-FR"/>
          </a:p>
        </c:rich>
      </c:tx>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Feuil1!$A$3:$A$5</c:f>
              <c:strCache>
                <c:ptCount val="3"/>
                <c:pt idx="0">
                  <c:v>Indicateur simplifié DHUP</c:v>
                </c:pt>
                <c:pt idx="1">
                  <c:v>ACV dynamique
(horizon 100 ans après la construction)</c:v>
                </c:pt>
                <c:pt idx="2">
                  <c:v>ACV dynamique
(horizon 500 ans après la construction)</c:v>
                </c:pt>
              </c:strCache>
            </c:strRef>
          </c:cat>
          <c:val>
            <c:numRef>
              <c:f>Feuil1!$B$3:$B$5</c:f>
              <c:numCache>
                <c:formatCode>General</c:formatCode>
                <c:ptCount val="3"/>
                <c:pt idx="0">
                  <c:v>10.5</c:v>
                </c:pt>
                <c:pt idx="1">
                  <c:v>1.6</c:v>
                </c:pt>
                <c:pt idx="2">
                  <c:v>0.2</c:v>
                </c:pt>
              </c:numCache>
            </c:numRef>
          </c:val>
          <c:extLst xmlns:c16r2="http://schemas.microsoft.com/office/drawing/2015/06/chart">
            <c:ext xmlns:c16="http://schemas.microsoft.com/office/drawing/2014/chart" uri="{C3380CC4-5D6E-409C-BE32-E72D297353CC}">
              <c16:uniqueId val="{00000000-5F98-4C8C-ACD8-9AA3788E1445}"/>
            </c:ext>
          </c:extLst>
        </c:ser>
        <c:dLbls>
          <c:showLegendKey val="0"/>
          <c:showVal val="0"/>
          <c:showCatName val="0"/>
          <c:showSerName val="0"/>
          <c:showPercent val="0"/>
          <c:showBubbleSize val="0"/>
        </c:dLbls>
        <c:gapWidth val="219"/>
        <c:overlap val="-27"/>
        <c:axId val="396411888"/>
        <c:axId val="396413456"/>
      </c:barChart>
      <c:catAx>
        <c:axId val="396411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96413456"/>
        <c:crosses val="autoZero"/>
        <c:auto val="1"/>
        <c:lblAlgn val="ctr"/>
        <c:lblOffset val="100"/>
        <c:noMultiLvlLbl val="0"/>
      </c:catAx>
      <c:valAx>
        <c:axId val="396413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dirty="0"/>
                  <a:t>Equivalent en kg CO</a:t>
                </a:r>
                <a:r>
                  <a:rPr lang="fr-FR" baseline="-25000" dirty="0"/>
                  <a:t>2</a:t>
                </a:r>
                <a:r>
                  <a:rPr lang="fr-FR" dirty="0"/>
                  <a:t> non émis</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9641188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 xmlns:a16="http://schemas.microsoft.com/office/drawing/2014/main" id="{D1F40C79-FEE4-4D20-A696-B8E1136981AD}"/>
              </a:ext>
            </a:extLst>
          </p:cNvPr>
          <p:cNvSpPr>
            <a:spLocks noChangeArrowheads="1"/>
          </p:cNvSpPr>
          <p:nvPr/>
        </p:nvSpPr>
        <p:spPr bwMode="auto">
          <a:xfrm>
            <a:off x="0" y="0"/>
            <a:ext cx="6811963" cy="994251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1" name="AutoShape 2">
            <a:extLst>
              <a:ext uri="{FF2B5EF4-FFF2-40B4-BE49-F238E27FC236}">
                <a16:creationId xmlns="" xmlns:a16="http://schemas.microsoft.com/office/drawing/2014/main" id="{66BAF0CB-3773-4D9B-8CB7-2E03F1861B6A}"/>
              </a:ext>
            </a:extLst>
          </p:cNvPr>
          <p:cNvSpPr>
            <a:spLocks noChangeArrowheads="1"/>
          </p:cNvSpPr>
          <p:nvPr/>
        </p:nvSpPr>
        <p:spPr bwMode="auto">
          <a:xfrm>
            <a:off x="0" y="0"/>
            <a:ext cx="6811963" cy="994251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2" name="AutoShape 3">
            <a:extLst>
              <a:ext uri="{FF2B5EF4-FFF2-40B4-BE49-F238E27FC236}">
                <a16:creationId xmlns="" xmlns:a16="http://schemas.microsoft.com/office/drawing/2014/main" id="{964B002F-7037-40C2-9557-1E4EDD93B24F}"/>
              </a:ext>
            </a:extLst>
          </p:cNvPr>
          <p:cNvSpPr>
            <a:spLocks noChangeArrowheads="1"/>
          </p:cNvSpPr>
          <p:nvPr/>
        </p:nvSpPr>
        <p:spPr bwMode="auto">
          <a:xfrm>
            <a:off x="0" y="0"/>
            <a:ext cx="6811963" cy="994251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3" name="AutoShape 4">
            <a:extLst>
              <a:ext uri="{FF2B5EF4-FFF2-40B4-BE49-F238E27FC236}">
                <a16:creationId xmlns="" xmlns:a16="http://schemas.microsoft.com/office/drawing/2014/main" id="{96EEFDA5-91F8-4A11-BC91-B87EEAE2BD0F}"/>
              </a:ext>
            </a:extLst>
          </p:cNvPr>
          <p:cNvSpPr>
            <a:spLocks noChangeArrowheads="1"/>
          </p:cNvSpPr>
          <p:nvPr/>
        </p:nvSpPr>
        <p:spPr bwMode="auto">
          <a:xfrm>
            <a:off x="0" y="0"/>
            <a:ext cx="6811963" cy="994251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4" name="AutoShape 5">
            <a:extLst>
              <a:ext uri="{FF2B5EF4-FFF2-40B4-BE49-F238E27FC236}">
                <a16:creationId xmlns="" xmlns:a16="http://schemas.microsoft.com/office/drawing/2014/main" id="{080E4DF6-2FF8-4724-A3BA-F47FB39A6F08}"/>
              </a:ext>
            </a:extLst>
          </p:cNvPr>
          <p:cNvSpPr>
            <a:spLocks noChangeArrowheads="1"/>
          </p:cNvSpPr>
          <p:nvPr/>
        </p:nvSpPr>
        <p:spPr bwMode="auto">
          <a:xfrm>
            <a:off x="0" y="0"/>
            <a:ext cx="6811963" cy="994251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5" name="AutoShape 6">
            <a:extLst>
              <a:ext uri="{FF2B5EF4-FFF2-40B4-BE49-F238E27FC236}">
                <a16:creationId xmlns="" xmlns:a16="http://schemas.microsoft.com/office/drawing/2014/main" id="{622C9E38-8237-40D7-BBAD-ED19D54358FA}"/>
              </a:ext>
            </a:extLst>
          </p:cNvPr>
          <p:cNvSpPr>
            <a:spLocks noChangeArrowheads="1"/>
          </p:cNvSpPr>
          <p:nvPr/>
        </p:nvSpPr>
        <p:spPr bwMode="auto">
          <a:xfrm>
            <a:off x="0" y="0"/>
            <a:ext cx="6811963" cy="994251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6" name="AutoShape 7">
            <a:extLst>
              <a:ext uri="{FF2B5EF4-FFF2-40B4-BE49-F238E27FC236}">
                <a16:creationId xmlns="" xmlns:a16="http://schemas.microsoft.com/office/drawing/2014/main" id="{14D2B0CD-AD8B-4A38-A670-D97721668D40}"/>
              </a:ext>
            </a:extLst>
          </p:cNvPr>
          <p:cNvSpPr>
            <a:spLocks noChangeArrowheads="1"/>
          </p:cNvSpPr>
          <p:nvPr/>
        </p:nvSpPr>
        <p:spPr bwMode="auto">
          <a:xfrm>
            <a:off x="0" y="0"/>
            <a:ext cx="6811963" cy="994251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7" name="Text Box 8">
            <a:extLst>
              <a:ext uri="{FF2B5EF4-FFF2-40B4-BE49-F238E27FC236}">
                <a16:creationId xmlns="" xmlns:a16="http://schemas.microsoft.com/office/drawing/2014/main" id="{BC32D333-950D-420E-B4F0-025BCF969A95}"/>
              </a:ext>
            </a:extLst>
          </p:cNvPr>
          <p:cNvSpPr txBox="1">
            <a:spLocks noChangeArrowheads="1"/>
          </p:cNvSpPr>
          <p:nvPr/>
        </p:nvSpPr>
        <p:spPr bwMode="auto">
          <a:xfrm>
            <a:off x="0" y="0"/>
            <a:ext cx="297021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8" name="Text Box 9">
            <a:extLst>
              <a:ext uri="{FF2B5EF4-FFF2-40B4-BE49-F238E27FC236}">
                <a16:creationId xmlns="" xmlns:a16="http://schemas.microsoft.com/office/drawing/2014/main" id="{37C65A20-2208-4A6A-B328-A7E7D7E9F61D}"/>
              </a:ext>
            </a:extLst>
          </p:cNvPr>
          <p:cNvSpPr txBox="1">
            <a:spLocks noChangeArrowheads="1"/>
          </p:cNvSpPr>
          <p:nvPr/>
        </p:nvSpPr>
        <p:spPr bwMode="auto">
          <a:xfrm>
            <a:off x="3840163" y="0"/>
            <a:ext cx="2970212"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9" name="Rectangle 10">
            <a:extLst>
              <a:ext uri="{FF2B5EF4-FFF2-40B4-BE49-F238E27FC236}">
                <a16:creationId xmlns="" xmlns:a16="http://schemas.microsoft.com/office/drawing/2014/main" id="{B6B8C6F8-EAD7-407F-A9D9-E0B189AA1586}"/>
              </a:ext>
            </a:extLst>
          </p:cNvPr>
          <p:cNvSpPr>
            <a:spLocks noGrp="1" noRot="1" noChangeAspect="1" noChangeArrowheads="1"/>
          </p:cNvSpPr>
          <p:nvPr>
            <p:ph type="sldImg"/>
          </p:nvPr>
        </p:nvSpPr>
        <p:spPr bwMode="auto">
          <a:xfrm>
            <a:off x="-896938" y="609600"/>
            <a:ext cx="8524876" cy="4795838"/>
          </a:xfrm>
          <a:prstGeom prst="rect">
            <a:avLst/>
          </a:prstGeom>
          <a:noFill/>
          <a:ln w="18000" cap="sq">
            <a:solidFill>
              <a:srgbClr val="558C70"/>
            </a:solidFill>
            <a:round/>
            <a:headEnd/>
            <a:tailEnd/>
          </a:ln>
          <a:extLst>
            <a:ext uri="{909E8E84-426E-40DD-AFC4-6F175D3DCCD1}">
              <a14:hiddenFill xmlns:a14="http://schemas.microsoft.com/office/drawing/2010/main">
                <a:solidFill>
                  <a:srgbClr val="FFFFFF"/>
                </a:solidFill>
              </a14:hiddenFill>
            </a:ext>
          </a:extLst>
        </p:spPr>
      </p:sp>
      <p:sp>
        <p:nvSpPr>
          <p:cNvPr id="2" name="Rectangle 11">
            <a:extLst>
              <a:ext uri="{FF2B5EF4-FFF2-40B4-BE49-F238E27FC236}">
                <a16:creationId xmlns="" xmlns:a16="http://schemas.microsoft.com/office/drawing/2014/main" id="{92643098-6678-4A03-892D-E8B83CB76A10}"/>
              </a:ext>
            </a:extLst>
          </p:cNvPr>
          <p:cNvSpPr>
            <a:spLocks noGrp="1" noChangeArrowheads="1"/>
          </p:cNvSpPr>
          <p:nvPr>
            <p:ph type="body"/>
          </p:nvPr>
        </p:nvSpPr>
        <p:spPr bwMode="auto">
          <a:xfrm>
            <a:off x="415925" y="5638800"/>
            <a:ext cx="5973763" cy="3540125"/>
          </a:xfrm>
          <a:prstGeom prst="rect">
            <a:avLst/>
          </a:prstGeom>
          <a:noFill/>
          <a:ln>
            <a:noFill/>
          </a:ln>
          <a:effectLst/>
        </p:spPr>
        <p:txBody>
          <a:bodyPr vert="horz" wrap="square" lIns="0" tIns="0" rIns="0" bIns="0" numCol="1" anchor="t" anchorCtr="0" compatLnSpc="1">
            <a:prstTxWarp prst="textNoShape">
              <a:avLst/>
            </a:prstTxWarp>
          </a:bodyPr>
          <a:lstStyle/>
          <a:p>
            <a:pPr lvl="0"/>
            <a:endParaRPr lang="fr-FR" altLang="fr-FR" noProof="0"/>
          </a:p>
        </p:txBody>
      </p:sp>
      <p:sp>
        <p:nvSpPr>
          <p:cNvPr id="2061" name="Text Box 12">
            <a:extLst>
              <a:ext uri="{FF2B5EF4-FFF2-40B4-BE49-F238E27FC236}">
                <a16:creationId xmlns="" xmlns:a16="http://schemas.microsoft.com/office/drawing/2014/main" id="{3AB0CD38-FF55-4F36-BE81-7A8D3ED5A2CB}"/>
              </a:ext>
            </a:extLst>
          </p:cNvPr>
          <p:cNvSpPr txBox="1">
            <a:spLocks noChangeArrowheads="1"/>
          </p:cNvSpPr>
          <p:nvPr/>
        </p:nvSpPr>
        <p:spPr bwMode="auto">
          <a:xfrm>
            <a:off x="0" y="9421813"/>
            <a:ext cx="2970213"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3" name="Rectangle 13">
            <a:extLst>
              <a:ext uri="{FF2B5EF4-FFF2-40B4-BE49-F238E27FC236}">
                <a16:creationId xmlns="" xmlns:a16="http://schemas.microsoft.com/office/drawing/2014/main" id="{AD748778-7A1C-4B29-B681-634D31C9EAB4}"/>
              </a:ext>
            </a:extLst>
          </p:cNvPr>
          <p:cNvSpPr>
            <a:spLocks noGrp="1" noChangeArrowheads="1"/>
          </p:cNvSpPr>
          <p:nvPr>
            <p:ph type="sldNum"/>
          </p:nvPr>
        </p:nvSpPr>
        <p:spPr bwMode="auto">
          <a:xfrm>
            <a:off x="3840163" y="9421813"/>
            <a:ext cx="2967037" cy="528637"/>
          </a:xfrm>
          <a:prstGeom prst="rect">
            <a:avLst/>
          </a:prstGeom>
          <a:noFill/>
          <a:ln>
            <a:noFill/>
          </a:ln>
          <a:effectLst/>
        </p:spPr>
        <p:txBody>
          <a:bodyPr vert="horz" wrap="square" lIns="90360" tIns="44280" rIns="90360" bIns="44280" numCol="1" anchor="b" anchorCtr="0" compatLnSpc="1">
            <a:prstTxWarp prst="textNoShape">
              <a:avLst/>
            </a:prstTxWarp>
          </a:bodyPr>
          <a:lstStyle>
            <a:lvl1pPr algn="r" eaLnBrk="1" hangingPunct="1">
              <a:buSzPct val="100000"/>
              <a:tabLst>
                <a:tab pos="449263" algn="l"/>
                <a:tab pos="898525" algn="l"/>
                <a:tab pos="1347788" algn="l"/>
                <a:tab pos="1797050" algn="l"/>
                <a:tab pos="2246313" algn="l"/>
                <a:tab pos="2695575" algn="l"/>
              </a:tabLst>
              <a:defRPr sz="1200" i="1">
                <a:solidFill>
                  <a:srgbClr val="000000"/>
                </a:solidFill>
                <a:latin typeface="Arial" panose="020B0604020202020204" pitchFamily="34" charset="0"/>
                <a:ea typeface="Arial Unicode MS" pitchFamily="34" charset="-128"/>
              </a:defRPr>
            </a:lvl1pPr>
          </a:lstStyle>
          <a:p>
            <a:pPr>
              <a:defRPr/>
            </a:pPr>
            <a:fld id="{D1199F23-F86B-4261-8592-176C529C4A02}" type="slidenum">
              <a:rPr lang="en-US" altLang="fr-FR"/>
              <a:pPr>
                <a:defRPr/>
              </a:pPr>
              <a:t>‹N°›</a:t>
            </a:fld>
            <a:endParaRPr lang="en-US" altLang="fr-FR"/>
          </a:p>
        </p:txBody>
      </p:sp>
      <p:sp>
        <p:nvSpPr>
          <p:cNvPr id="2063" name="Line 14">
            <a:extLst>
              <a:ext uri="{FF2B5EF4-FFF2-40B4-BE49-F238E27FC236}">
                <a16:creationId xmlns="" xmlns:a16="http://schemas.microsoft.com/office/drawing/2014/main" id="{67964AAC-5E15-4F83-BBFA-7985264C0DFE}"/>
              </a:ext>
            </a:extLst>
          </p:cNvPr>
          <p:cNvSpPr>
            <a:spLocks noChangeShapeType="1"/>
          </p:cNvSpPr>
          <p:nvPr/>
        </p:nvSpPr>
        <p:spPr bwMode="auto">
          <a:xfrm>
            <a:off x="381000" y="5838825"/>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64" name="Line 15">
            <a:extLst>
              <a:ext uri="{FF2B5EF4-FFF2-40B4-BE49-F238E27FC236}">
                <a16:creationId xmlns="" xmlns:a16="http://schemas.microsoft.com/office/drawing/2014/main" id="{67EABCB7-A885-4D6B-A42F-4AFFB7C79C15}"/>
              </a:ext>
            </a:extLst>
          </p:cNvPr>
          <p:cNvSpPr>
            <a:spLocks noChangeShapeType="1"/>
          </p:cNvSpPr>
          <p:nvPr/>
        </p:nvSpPr>
        <p:spPr bwMode="auto">
          <a:xfrm>
            <a:off x="381000" y="6172200"/>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65" name="Line 16">
            <a:extLst>
              <a:ext uri="{FF2B5EF4-FFF2-40B4-BE49-F238E27FC236}">
                <a16:creationId xmlns="" xmlns:a16="http://schemas.microsoft.com/office/drawing/2014/main" id="{638EE010-B9D1-4A7A-AEAB-E09A5AD12BE2}"/>
              </a:ext>
            </a:extLst>
          </p:cNvPr>
          <p:cNvSpPr>
            <a:spLocks noChangeShapeType="1"/>
          </p:cNvSpPr>
          <p:nvPr/>
        </p:nvSpPr>
        <p:spPr bwMode="auto">
          <a:xfrm>
            <a:off x="381000" y="6505575"/>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66" name="Line 17">
            <a:extLst>
              <a:ext uri="{FF2B5EF4-FFF2-40B4-BE49-F238E27FC236}">
                <a16:creationId xmlns="" xmlns:a16="http://schemas.microsoft.com/office/drawing/2014/main" id="{D486367D-CE8E-4E2D-8813-FBE673A29B5F}"/>
              </a:ext>
            </a:extLst>
          </p:cNvPr>
          <p:cNvSpPr>
            <a:spLocks noChangeShapeType="1"/>
          </p:cNvSpPr>
          <p:nvPr/>
        </p:nvSpPr>
        <p:spPr bwMode="auto">
          <a:xfrm>
            <a:off x="381000" y="6838950"/>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67" name="Line 18">
            <a:extLst>
              <a:ext uri="{FF2B5EF4-FFF2-40B4-BE49-F238E27FC236}">
                <a16:creationId xmlns="" xmlns:a16="http://schemas.microsoft.com/office/drawing/2014/main" id="{B4B16127-7D32-48A9-85B7-11BC828ADEF4}"/>
              </a:ext>
            </a:extLst>
          </p:cNvPr>
          <p:cNvSpPr>
            <a:spLocks noChangeShapeType="1"/>
          </p:cNvSpPr>
          <p:nvPr/>
        </p:nvSpPr>
        <p:spPr bwMode="auto">
          <a:xfrm>
            <a:off x="381000" y="7172325"/>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68" name="Line 19">
            <a:extLst>
              <a:ext uri="{FF2B5EF4-FFF2-40B4-BE49-F238E27FC236}">
                <a16:creationId xmlns="" xmlns:a16="http://schemas.microsoft.com/office/drawing/2014/main" id="{A2571A10-D809-46E1-9276-965222648A65}"/>
              </a:ext>
            </a:extLst>
          </p:cNvPr>
          <p:cNvSpPr>
            <a:spLocks noChangeShapeType="1"/>
          </p:cNvSpPr>
          <p:nvPr/>
        </p:nvSpPr>
        <p:spPr bwMode="auto">
          <a:xfrm>
            <a:off x="381000" y="7505700"/>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69" name="Line 20">
            <a:extLst>
              <a:ext uri="{FF2B5EF4-FFF2-40B4-BE49-F238E27FC236}">
                <a16:creationId xmlns="" xmlns:a16="http://schemas.microsoft.com/office/drawing/2014/main" id="{95E68707-9585-446D-9DD2-592B1D99955C}"/>
              </a:ext>
            </a:extLst>
          </p:cNvPr>
          <p:cNvSpPr>
            <a:spLocks noChangeShapeType="1"/>
          </p:cNvSpPr>
          <p:nvPr/>
        </p:nvSpPr>
        <p:spPr bwMode="auto">
          <a:xfrm>
            <a:off x="381000" y="7837488"/>
            <a:ext cx="6010275" cy="1587"/>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70" name="Line 21">
            <a:extLst>
              <a:ext uri="{FF2B5EF4-FFF2-40B4-BE49-F238E27FC236}">
                <a16:creationId xmlns="" xmlns:a16="http://schemas.microsoft.com/office/drawing/2014/main" id="{1F39F4BC-ACF1-40CC-9145-5D855A2E5D54}"/>
              </a:ext>
            </a:extLst>
          </p:cNvPr>
          <p:cNvSpPr>
            <a:spLocks noChangeShapeType="1"/>
          </p:cNvSpPr>
          <p:nvPr/>
        </p:nvSpPr>
        <p:spPr bwMode="auto">
          <a:xfrm>
            <a:off x="381000" y="8172450"/>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71" name="Line 22">
            <a:extLst>
              <a:ext uri="{FF2B5EF4-FFF2-40B4-BE49-F238E27FC236}">
                <a16:creationId xmlns="" xmlns:a16="http://schemas.microsoft.com/office/drawing/2014/main" id="{C40879DB-F4C0-4C5B-9DC3-25F3E049C8E2}"/>
              </a:ext>
            </a:extLst>
          </p:cNvPr>
          <p:cNvSpPr>
            <a:spLocks noChangeShapeType="1"/>
          </p:cNvSpPr>
          <p:nvPr/>
        </p:nvSpPr>
        <p:spPr bwMode="auto">
          <a:xfrm>
            <a:off x="381000" y="8505825"/>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72" name="Line 23">
            <a:extLst>
              <a:ext uri="{FF2B5EF4-FFF2-40B4-BE49-F238E27FC236}">
                <a16:creationId xmlns="" xmlns:a16="http://schemas.microsoft.com/office/drawing/2014/main" id="{8AAE5755-CDA1-4338-999A-887C98C90D01}"/>
              </a:ext>
            </a:extLst>
          </p:cNvPr>
          <p:cNvSpPr>
            <a:spLocks noChangeShapeType="1"/>
          </p:cNvSpPr>
          <p:nvPr/>
        </p:nvSpPr>
        <p:spPr bwMode="auto">
          <a:xfrm>
            <a:off x="381000" y="8839200"/>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
        <p:nvSpPr>
          <p:cNvPr id="2073" name="Line 24">
            <a:extLst>
              <a:ext uri="{FF2B5EF4-FFF2-40B4-BE49-F238E27FC236}">
                <a16:creationId xmlns="" xmlns:a16="http://schemas.microsoft.com/office/drawing/2014/main" id="{BEA6DE7B-2C6F-445B-90BA-EA0F5241A034}"/>
              </a:ext>
            </a:extLst>
          </p:cNvPr>
          <p:cNvSpPr>
            <a:spLocks noChangeShapeType="1"/>
          </p:cNvSpPr>
          <p:nvPr/>
        </p:nvSpPr>
        <p:spPr bwMode="auto">
          <a:xfrm>
            <a:off x="381000" y="9172575"/>
            <a:ext cx="6010275" cy="1588"/>
          </a:xfrm>
          <a:prstGeom prst="line">
            <a:avLst/>
          </a:prstGeom>
          <a:noFill/>
          <a:ln w="9360" cap="sq">
            <a:solidFill>
              <a:srgbClr val="A5B9CD"/>
            </a:solidFill>
            <a:miter lim="800000"/>
            <a:headEnd/>
            <a:tailEnd/>
          </a:ln>
          <a:extLst>
            <a:ext uri="{909E8E84-426E-40DD-AFC4-6F175D3DCCD1}">
              <a14:hiddenFill xmlns:a14="http://schemas.microsoft.com/office/drawing/2010/main">
                <a:noFill/>
              </a14:hiddenFill>
            </a:ext>
          </a:extLst>
        </p:spPr>
        <p:txBody>
          <a:bodyPr/>
          <a:lstStyle/>
          <a:p>
            <a:endParaRPr lang="fr-FR"/>
          </a:p>
        </p:txBody>
      </p:sp>
    </p:spTree>
    <p:extLst>
      <p:ext uri="{BB962C8B-B14F-4D97-AF65-F5344CB8AC3E}">
        <p14:creationId xmlns:p14="http://schemas.microsoft.com/office/powerpoint/2010/main" val="13045184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p:nvPr>
        </p:nvSpPr>
        <p:spPr/>
        <p:txBody>
          <a:bodyPr/>
          <a:lstStyle/>
          <a:p>
            <a:pPr>
              <a:defRPr/>
            </a:pPr>
            <a:fld id="{D1199F23-F86B-4261-8592-176C529C4A02}" type="slidenum">
              <a:rPr lang="en-US" altLang="fr-FR" smtClean="0"/>
              <a:pPr>
                <a:defRPr/>
              </a:pPr>
              <a:t>8</a:t>
            </a:fld>
            <a:endParaRPr lang="en-US" altLang="fr-FR"/>
          </a:p>
        </p:txBody>
      </p:sp>
    </p:spTree>
    <p:extLst>
      <p:ext uri="{BB962C8B-B14F-4D97-AF65-F5344CB8AC3E}">
        <p14:creationId xmlns:p14="http://schemas.microsoft.com/office/powerpoint/2010/main" val="262522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p:nvPr>
        </p:nvSpPr>
        <p:spPr/>
        <p:txBody>
          <a:bodyPr/>
          <a:lstStyle/>
          <a:p>
            <a:pPr>
              <a:defRPr/>
            </a:pPr>
            <a:fld id="{D1199F23-F86B-4261-8592-176C529C4A02}" type="slidenum">
              <a:rPr lang="en-US" altLang="fr-FR" smtClean="0"/>
              <a:pPr>
                <a:defRPr/>
              </a:pPr>
              <a:t>9</a:t>
            </a:fld>
            <a:endParaRPr lang="en-US" altLang="fr-FR"/>
          </a:p>
        </p:txBody>
      </p:sp>
    </p:spTree>
    <p:extLst>
      <p:ext uri="{BB962C8B-B14F-4D97-AF65-F5344CB8AC3E}">
        <p14:creationId xmlns:p14="http://schemas.microsoft.com/office/powerpoint/2010/main" val="4120918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p:nvPr>
        </p:nvSpPr>
        <p:spPr/>
        <p:txBody>
          <a:bodyPr/>
          <a:lstStyle/>
          <a:p>
            <a:pPr>
              <a:defRPr/>
            </a:pPr>
            <a:fld id="{D1199F23-F86B-4261-8592-176C529C4A02}" type="slidenum">
              <a:rPr lang="en-US" altLang="fr-FR" smtClean="0"/>
              <a:pPr>
                <a:defRPr/>
              </a:pPr>
              <a:t>10</a:t>
            </a:fld>
            <a:endParaRPr lang="en-US" altLang="fr-FR"/>
          </a:p>
        </p:txBody>
      </p:sp>
    </p:spTree>
    <p:extLst>
      <p:ext uri="{BB962C8B-B14F-4D97-AF65-F5344CB8AC3E}">
        <p14:creationId xmlns:p14="http://schemas.microsoft.com/office/powerpoint/2010/main" val="3475498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p:nvPr>
        </p:nvSpPr>
        <p:spPr/>
        <p:txBody>
          <a:bodyPr/>
          <a:lstStyle/>
          <a:p>
            <a:pPr>
              <a:defRPr/>
            </a:pPr>
            <a:fld id="{D1199F23-F86B-4261-8592-176C529C4A02}" type="slidenum">
              <a:rPr lang="en-US" altLang="fr-FR" smtClean="0"/>
              <a:pPr>
                <a:defRPr/>
              </a:pPr>
              <a:t>11</a:t>
            </a:fld>
            <a:endParaRPr lang="en-US" altLang="fr-FR"/>
          </a:p>
        </p:txBody>
      </p:sp>
    </p:spTree>
    <p:extLst>
      <p:ext uri="{BB962C8B-B14F-4D97-AF65-F5344CB8AC3E}">
        <p14:creationId xmlns:p14="http://schemas.microsoft.com/office/powerpoint/2010/main" val="995040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p:nvPr>
        </p:nvSpPr>
        <p:spPr/>
        <p:txBody>
          <a:bodyPr/>
          <a:lstStyle/>
          <a:p>
            <a:pPr>
              <a:defRPr/>
            </a:pPr>
            <a:fld id="{D1199F23-F86B-4261-8592-176C529C4A02}" type="slidenum">
              <a:rPr lang="en-US" altLang="fr-FR" smtClean="0"/>
              <a:pPr>
                <a:defRPr/>
              </a:pPr>
              <a:t>12</a:t>
            </a:fld>
            <a:endParaRPr lang="en-US" altLang="fr-FR"/>
          </a:p>
        </p:txBody>
      </p:sp>
    </p:spTree>
    <p:extLst>
      <p:ext uri="{BB962C8B-B14F-4D97-AF65-F5344CB8AC3E}">
        <p14:creationId xmlns:p14="http://schemas.microsoft.com/office/powerpoint/2010/main" val="2854702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p:nvPr>
        </p:nvSpPr>
        <p:spPr/>
        <p:txBody>
          <a:bodyPr/>
          <a:lstStyle/>
          <a:p>
            <a:pPr>
              <a:defRPr/>
            </a:pPr>
            <a:fld id="{D1199F23-F86B-4261-8592-176C529C4A02}" type="slidenum">
              <a:rPr lang="en-US" altLang="fr-FR" smtClean="0"/>
              <a:pPr>
                <a:defRPr/>
              </a:pPr>
              <a:t>13</a:t>
            </a:fld>
            <a:endParaRPr lang="en-US" altLang="fr-FR"/>
          </a:p>
        </p:txBody>
      </p:sp>
    </p:spTree>
    <p:extLst>
      <p:ext uri="{BB962C8B-B14F-4D97-AF65-F5344CB8AC3E}">
        <p14:creationId xmlns:p14="http://schemas.microsoft.com/office/powerpoint/2010/main" val="1034103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007735" y="2347914"/>
            <a:ext cx="11424306" cy="1620837"/>
          </a:xfrm>
        </p:spPr>
        <p:txBody>
          <a:bodyPr/>
          <a:lstStyle>
            <a:lvl1pPr>
              <a:defRPr sz="3520" b="1"/>
            </a:lvl1pPr>
          </a:lstStyle>
          <a:p>
            <a:r>
              <a:rPr lang="fr-FR" noProof="0"/>
              <a:t>Modifiez le style du titre</a:t>
            </a:r>
            <a:endParaRPr lang="en-US" noProof="0" dirty="0"/>
          </a:p>
        </p:txBody>
      </p:sp>
      <p:sp>
        <p:nvSpPr>
          <p:cNvPr id="3" name="Sous-titre 2"/>
          <p:cNvSpPr>
            <a:spLocks noGrp="1"/>
          </p:cNvSpPr>
          <p:nvPr>
            <p:ph type="subTitle" idx="1"/>
          </p:nvPr>
        </p:nvSpPr>
        <p:spPr>
          <a:xfrm>
            <a:off x="2015468" y="4283075"/>
            <a:ext cx="9408840" cy="1931988"/>
          </a:xfrm>
        </p:spPr>
        <p:txBody>
          <a:bodyPr/>
          <a:lstStyle>
            <a:lvl1pPr marL="0" indent="0" algn="ctr">
              <a:buNone/>
              <a:defRPr/>
            </a:lvl1pPr>
            <a:lvl2pPr marL="574700" indent="0" algn="ctr">
              <a:buNone/>
              <a:defRPr/>
            </a:lvl2pPr>
            <a:lvl3pPr marL="1149401" indent="0" algn="ctr">
              <a:buNone/>
              <a:defRPr/>
            </a:lvl3pPr>
            <a:lvl4pPr marL="1724101" indent="0" algn="ctr">
              <a:buNone/>
              <a:defRPr/>
            </a:lvl4pPr>
            <a:lvl5pPr marL="2298802" indent="0" algn="ctr">
              <a:buNone/>
              <a:defRPr/>
            </a:lvl5pPr>
            <a:lvl6pPr marL="2873502" indent="0" algn="ctr">
              <a:buNone/>
              <a:defRPr/>
            </a:lvl6pPr>
            <a:lvl7pPr marL="3448202" indent="0" algn="ctr">
              <a:buNone/>
              <a:defRPr/>
            </a:lvl7pPr>
            <a:lvl8pPr marL="4022903" indent="0" algn="ctr">
              <a:buNone/>
              <a:defRPr/>
            </a:lvl8pPr>
            <a:lvl9pPr marL="4597603" indent="0" algn="ctr">
              <a:buNone/>
              <a:defRPr/>
            </a:lvl9pPr>
          </a:lstStyle>
          <a:p>
            <a:r>
              <a:rPr lang="fr-FR" noProof="0"/>
              <a:t>Modifiez le style des sous-titres du masque</a:t>
            </a:r>
            <a:endParaRPr lang="en-US" noProof="0" dirty="0"/>
          </a:p>
        </p:txBody>
      </p:sp>
    </p:spTree>
    <p:extLst>
      <p:ext uri="{BB962C8B-B14F-4D97-AF65-F5344CB8AC3E}">
        <p14:creationId xmlns:p14="http://schemas.microsoft.com/office/powerpoint/2010/main" val="295336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682397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867809" y="1047750"/>
            <a:ext cx="3132954" cy="58547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66951" y="1047750"/>
            <a:ext cx="9209289" cy="58547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629234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1298" y="899517"/>
            <a:ext cx="12531816" cy="634182"/>
          </a:xfrm>
        </p:spPr>
        <p:txBody>
          <a:bodyPr anchor="b"/>
          <a:lstStyle>
            <a:lvl1pPr algn="l">
              <a:defRPr b="1"/>
            </a:lvl1pPr>
          </a:lstStyle>
          <a:p>
            <a:endParaRPr lang="en-US" noProof="0" dirty="0"/>
          </a:p>
        </p:txBody>
      </p:sp>
      <p:sp>
        <p:nvSpPr>
          <p:cNvPr id="3" name="Espace réservé du contenu 2"/>
          <p:cNvSpPr>
            <a:spLocks noGrp="1"/>
          </p:cNvSpPr>
          <p:nvPr>
            <p:ph idx="1"/>
          </p:nvPr>
        </p:nvSpPr>
        <p:spPr>
          <a:xfrm>
            <a:off x="468946" y="1691605"/>
            <a:ext cx="12531816" cy="5472608"/>
          </a:xfrm>
        </p:spPr>
        <p:txBody>
          <a:bodyPr/>
          <a:lstStyle>
            <a:lvl1pPr algn="l">
              <a:defRPr/>
            </a:lvl1pPr>
            <a:lvl2pPr algn="l">
              <a:defRPr/>
            </a:lvl2pPr>
            <a:lvl3pPr algn="l">
              <a:defRPr/>
            </a:lvl3pPr>
            <a:lvl4pPr algn="l">
              <a:defRPr/>
            </a:lvl4pPr>
            <a:lvl5pPr algn="l">
              <a:defRPr/>
            </a:lvl5pPr>
          </a:lstStyle>
          <a:p>
            <a:pPr lvl="0"/>
            <a:r>
              <a:rPr lang="en-US" noProof="0" dirty="0" err="1"/>
              <a:t>Modifiez</a:t>
            </a:r>
            <a:r>
              <a:rPr lang="en-US" noProof="0" dirty="0"/>
              <a:t> les styles du </a:t>
            </a:r>
            <a:r>
              <a:rPr lang="en-US" noProof="0" dirty="0" err="1"/>
              <a:t>texte</a:t>
            </a:r>
            <a:r>
              <a:rPr lang="en-US" noProof="0" dirty="0"/>
              <a:t> du masque</a:t>
            </a:r>
          </a:p>
          <a:p>
            <a:pPr lvl="1"/>
            <a:r>
              <a:rPr lang="en-US" noProof="0" dirty="0" err="1"/>
              <a:t>Deuxième</a:t>
            </a:r>
            <a:r>
              <a:rPr lang="en-US" noProof="0" dirty="0"/>
              <a:t> </a:t>
            </a:r>
            <a:r>
              <a:rPr lang="en-US" noProof="0" dirty="0" err="1"/>
              <a:t>niveau</a:t>
            </a:r>
            <a:endParaRPr lang="en-US" noProof="0" dirty="0"/>
          </a:p>
          <a:p>
            <a:pPr lvl="2"/>
            <a:r>
              <a:rPr lang="en-US" noProof="0" dirty="0" err="1"/>
              <a:t>Troisième</a:t>
            </a:r>
            <a:r>
              <a:rPr lang="en-US" noProof="0" dirty="0"/>
              <a:t> </a:t>
            </a:r>
            <a:r>
              <a:rPr lang="en-US" noProof="0" dirty="0" err="1"/>
              <a:t>niveau</a:t>
            </a:r>
            <a:endParaRPr lang="en-US" noProof="0" dirty="0"/>
          </a:p>
          <a:p>
            <a:pPr lvl="3"/>
            <a:r>
              <a:rPr lang="en-US" noProof="0" dirty="0" err="1"/>
              <a:t>Quatrième</a:t>
            </a:r>
            <a:r>
              <a:rPr lang="en-US" noProof="0" dirty="0"/>
              <a:t> </a:t>
            </a:r>
            <a:r>
              <a:rPr lang="en-US" noProof="0" dirty="0" err="1"/>
              <a:t>niveau</a:t>
            </a:r>
            <a:endParaRPr lang="en-US" noProof="0" dirty="0"/>
          </a:p>
          <a:p>
            <a:pPr lvl="4"/>
            <a:r>
              <a:rPr lang="en-US" noProof="0" dirty="0" err="1"/>
              <a:t>Cinquième</a:t>
            </a:r>
            <a:r>
              <a:rPr lang="en-US" noProof="0" dirty="0"/>
              <a:t> </a:t>
            </a:r>
            <a:r>
              <a:rPr lang="en-US" noProof="0" dirty="0" err="1"/>
              <a:t>niveau</a:t>
            </a:r>
            <a:endParaRPr lang="en-US" noProof="0" dirty="0"/>
          </a:p>
        </p:txBody>
      </p:sp>
      <p:sp>
        <p:nvSpPr>
          <p:cNvPr id="6" name="Espace réservé du contenu 5">
            <a:extLst>
              <a:ext uri="{FF2B5EF4-FFF2-40B4-BE49-F238E27FC236}">
                <a16:creationId xmlns="" xmlns:a16="http://schemas.microsoft.com/office/drawing/2014/main" id="{67AE3F5E-6A8C-40E6-B22E-5C9FAC19ACAA}"/>
              </a:ext>
            </a:extLst>
          </p:cNvPr>
          <p:cNvSpPr>
            <a:spLocks noGrp="1"/>
          </p:cNvSpPr>
          <p:nvPr>
            <p:ph sz="quarter" idx="10"/>
          </p:nvPr>
        </p:nvSpPr>
        <p:spPr>
          <a:xfrm>
            <a:off x="2194128" y="323453"/>
            <a:ext cx="3439577" cy="490612"/>
          </a:xfrm>
        </p:spPr>
        <p:txBody>
          <a:bodyPr anchor="b">
            <a:spAutoFit/>
          </a:bodyPr>
          <a:lstStyle>
            <a:lvl1pPr marL="0" indent="0" algn="l">
              <a:lnSpc>
                <a:spcPct val="100000"/>
              </a:lnSpc>
              <a:spcBef>
                <a:spcPts val="0"/>
              </a:spcBef>
              <a:defRPr sz="1600" b="1">
                <a:solidFill>
                  <a:srgbClr val="558C70"/>
                </a:solidFill>
              </a:defRPr>
            </a:lvl1pPr>
          </a:lstStyle>
          <a:p>
            <a:pPr lvl="0"/>
            <a:r>
              <a:rPr lang="fr-FR" dirty="0"/>
              <a:t>Modifier les styles du texte du masque</a:t>
            </a:r>
          </a:p>
        </p:txBody>
      </p:sp>
    </p:spTree>
    <p:extLst>
      <p:ext uri="{BB962C8B-B14F-4D97-AF65-F5344CB8AC3E}">
        <p14:creationId xmlns:p14="http://schemas.microsoft.com/office/powerpoint/2010/main" val="3559617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1298" y="899517"/>
            <a:ext cx="12531816" cy="634182"/>
          </a:xfrm>
        </p:spPr>
        <p:txBody>
          <a:bodyPr anchor="b"/>
          <a:lstStyle>
            <a:lvl1pPr algn="l">
              <a:defRPr b="1"/>
            </a:lvl1pPr>
          </a:lstStyle>
          <a:p>
            <a:endParaRPr lang="en-US" noProof="0" dirty="0"/>
          </a:p>
        </p:txBody>
      </p:sp>
      <p:sp>
        <p:nvSpPr>
          <p:cNvPr id="3" name="Espace réservé du contenu 2"/>
          <p:cNvSpPr>
            <a:spLocks noGrp="1"/>
          </p:cNvSpPr>
          <p:nvPr>
            <p:ph idx="1"/>
          </p:nvPr>
        </p:nvSpPr>
        <p:spPr>
          <a:xfrm>
            <a:off x="468946" y="1691605"/>
            <a:ext cx="12531816" cy="5472608"/>
          </a:xfrm>
        </p:spPr>
        <p:txBody>
          <a:bodyPr/>
          <a:lstStyle>
            <a:lvl1pPr algn="l">
              <a:defRPr/>
            </a:lvl1pPr>
            <a:lvl2pPr algn="l">
              <a:defRPr/>
            </a:lvl2pPr>
            <a:lvl3pPr algn="l">
              <a:defRPr/>
            </a:lvl3pPr>
            <a:lvl4pPr algn="l">
              <a:defRPr/>
            </a:lvl4pPr>
            <a:lvl5pPr algn="l">
              <a:defRPr/>
            </a:lvl5pPr>
          </a:lstStyle>
          <a:p>
            <a:pPr lvl="0"/>
            <a:r>
              <a:rPr lang="en-US" noProof="0" dirty="0" err="1"/>
              <a:t>Modifiez</a:t>
            </a:r>
            <a:r>
              <a:rPr lang="en-US" noProof="0" dirty="0"/>
              <a:t> les styles du </a:t>
            </a:r>
            <a:r>
              <a:rPr lang="en-US" noProof="0" dirty="0" err="1"/>
              <a:t>texte</a:t>
            </a:r>
            <a:r>
              <a:rPr lang="en-US" noProof="0" dirty="0"/>
              <a:t> du masque</a:t>
            </a:r>
          </a:p>
          <a:p>
            <a:pPr lvl="1"/>
            <a:r>
              <a:rPr lang="en-US" noProof="0" dirty="0" err="1"/>
              <a:t>Deuxième</a:t>
            </a:r>
            <a:r>
              <a:rPr lang="en-US" noProof="0" dirty="0"/>
              <a:t> </a:t>
            </a:r>
            <a:r>
              <a:rPr lang="en-US" noProof="0" dirty="0" err="1"/>
              <a:t>niveau</a:t>
            </a:r>
            <a:endParaRPr lang="en-US" noProof="0" dirty="0"/>
          </a:p>
          <a:p>
            <a:pPr lvl="2"/>
            <a:r>
              <a:rPr lang="en-US" noProof="0" dirty="0" err="1"/>
              <a:t>Troisième</a:t>
            </a:r>
            <a:r>
              <a:rPr lang="en-US" noProof="0" dirty="0"/>
              <a:t> </a:t>
            </a:r>
            <a:r>
              <a:rPr lang="en-US" noProof="0" dirty="0" err="1"/>
              <a:t>niveau</a:t>
            </a:r>
            <a:endParaRPr lang="en-US" noProof="0" dirty="0"/>
          </a:p>
          <a:p>
            <a:pPr lvl="3"/>
            <a:r>
              <a:rPr lang="en-US" noProof="0" dirty="0" err="1"/>
              <a:t>Quatrième</a:t>
            </a:r>
            <a:r>
              <a:rPr lang="en-US" noProof="0" dirty="0"/>
              <a:t> </a:t>
            </a:r>
            <a:r>
              <a:rPr lang="en-US" noProof="0" dirty="0" err="1"/>
              <a:t>niveau</a:t>
            </a:r>
            <a:endParaRPr lang="en-US" noProof="0" dirty="0"/>
          </a:p>
          <a:p>
            <a:pPr lvl="4"/>
            <a:r>
              <a:rPr lang="en-US" noProof="0" dirty="0" err="1"/>
              <a:t>Cinquième</a:t>
            </a:r>
            <a:r>
              <a:rPr lang="en-US" noProof="0" dirty="0"/>
              <a:t> </a:t>
            </a:r>
            <a:r>
              <a:rPr lang="en-US" noProof="0" dirty="0" err="1"/>
              <a:t>niveau</a:t>
            </a:r>
            <a:endParaRPr lang="en-US" noProof="0" dirty="0"/>
          </a:p>
        </p:txBody>
      </p:sp>
      <p:sp>
        <p:nvSpPr>
          <p:cNvPr id="6" name="Espace réservé du contenu 5">
            <a:extLst>
              <a:ext uri="{FF2B5EF4-FFF2-40B4-BE49-F238E27FC236}">
                <a16:creationId xmlns="" xmlns:a16="http://schemas.microsoft.com/office/drawing/2014/main" id="{67AE3F5E-6A8C-40E6-B22E-5C9FAC19ACAA}"/>
              </a:ext>
            </a:extLst>
          </p:cNvPr>
          <p:cNvSpPr>
            <a:spLocks noGrp="1"/>
          </p:cNvSpPr>
          <p:nvPr>
            <p:ph sz="quarter" idx="10"/>
          </p:nvPr>
        </p:nvSpPr>
        <p:spPr>
          <a:xfrm>
            <a:off x="2194128" y="323453"/>
            <a:ext cx="3439577" cy="490612"/>
          </a:xfrm>
        </p:spPr>
        <p:txBody>
          <a:bodyPr anchor="b">
            <a:spAutoFit/>
          </a:bodyPr>
          <a:lstStyle>
            <a:lvl1pPr marL="0" indent="0" algn="l">
              <a:lnSpc>
                <a:spcPct val="100000"/>
              </a:lnSpc>
              <a:spcBef>
                <a:spcPts val="0"/>
              </a:spcBef>
              <a:defRPr sz="1600" b="1">
                <a:solidFill>
                  <a:srgbClr val="558C70"/>
                </a:solidFill>
              </a:defRPr>
            </a:lvl1pPr>
          </a:lstStyle>
          <a:p>
            <a:pPr lvl="0"/>
            <a:r>
              <a:rPr lang="fr-FR" dirty="0"/>
              <a:t>Modifier les styles du texte du masque</a:t>
            </a:r>
          </a:p>
        </p:txBody>
      </p:sp>
    </p:spTree>
    <p:extLst>
      <p:ext uri="{BB962C8B-B14F-4D97-AF65-F5344CB8AC3E}">
        <p14:creationId xmlns:p14="http://schemas.microsoft.com/office/powerpoint/2010/main" val="1238539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1298" y="899517"/>
            <a:ext cx="12531816" cy="634182"/>
          </a:xfrm>
        </p:spPr>
        <p:txBody>
          <a:bodyPr anchor="b"/>
          <a:lstStyle>
            <a:lvl1pPr algn="l">
              <a:defRPr b="1"/>
            </a:lvl1pPr>
          </a:lstStyle>
          <a:p>
            <a:endParaRPr lang="en-US" noProof="0" dirty="0"/>
          </a:p>
        </p:txBody>
      </p:sp>
      <p:sp>
        <p:nvSpPr>
          <p:cNvPr id="3" name="Espace réservé du contenu 2"/>
          <p:cNvSpPr>
            <a:spLocks noGrp="1"/>
          </p:cNvSpPr>
          <p:nvPr>
            <p:ph idx="1"/>
          </p:nvPr>
        </p:nvSpPr>
        <p:spPr>
          <a:xfrm>
            <a:off x="468946" y="1691605"/>
            <a:ext cx="12531816" cy="5472608"/>
          </a:xfrm>
        </p:spPr>
        <p:txBody>
          <a:bodyPr/>
          <a:lstStyle>
            <a:lvl1pPr algn="l">
              <a:defRPr/>
            </a:lvl1pPr>
            <a:lvl2pPr algn="l">
              <a:defRPr/>
            </a:lvl2pPr>
            <a:lvl3pPr algn="l">
              <a:defRPr/>
            </a:lvl3pPr>
            <a:lvl4pPr algn="l">
              <a:defRPr/>
            </a:lvl4pPr>
            <a:lvl5pPr algn="l">
              <a:defRPr/>
            </a:lvl5pPr>
          </a:lstStyle>
          <a:p>
            <a:pPr lvl="0"/>
            <a:r>
              <a:rPr lang="en-US" noProof="0" dirty="0" err="1"/>
              <a:t>Modifiez</a:t>
            </a:r>
            <a:r>
              <a:rPr lang="en-US" noProof="0" dirty="0"/>
              <a:t> les styles du </a:t>
            </a:r>
            <a:r>
              <a:rPr lang="en-US" noProof="0" dirty="0" err="1"/>
              <a:t>texte</a:t>
            </a:r>
            <a:r>
              <a:rPr lang="en-US" noProof="0" dirty="0"/>
              <a:t> du masque</a:t>
            </a:r>
          </a:p>
          <a:p>
            <a:pPr lvl="1"/>
            <a:r>
              <a:rPr lang="en-US" noProof="0" dirty="0" err="1"/>
              <a:t>Deuxième</a:t>
            </a:r>
            <a:r>
              <a:rPr lang="en-US" noProof="0" dirty="0"/>
              <a:t> </a:t>
            </a:r>
            <a:r>
              <a:rPr lang="en-US" noProof="0" dirty="0" err="1"/>
              <a:t>niveau</a:t>
            </a:r>
            <a:endParaRPr lang="en-US" noProof="0" dirty="0"/>
          </a:p>
          <a:p>
            <a:pPr lvl="2"/>
            <a:r>
              <a:rPr lang="en-US" noProof="0" dirty="0" err="1"/>
              <a:t>Troisième</a:t>
            </a:r>
            <a:r>
              <a:rPr lang="en-US" noProof="0" dirty="0"/>
              <a:t> </a:t>
            </a:r>
            <a:r>
              <a:rPr lang="en-US" noProof="0" dirty="0" err="1"/>
              <a:t>niveau</a:t>
            </a:r>
            <a:endParaRPr lang="en-US" noProof="0" dirty="0"/>
          </a:p>
          <a:p>
            <a:pPr lvl="3"/>
            <a:r>
              <a:rPr lang="en-US" noProof="0" dirty="0" err="1"/>
              <a:t>Quatrième</a:t>
            </a:r>
            <a:r>
              <a:rPr lang="en-US" noProof="0" dirty="0"/>
              <a:t> </a:t>
            </a:r>
            <a:r>
              <a:rPr lang="en-US" noProof="0" dirty="0" err="1"/>
              <a:t>niveau</a:t>
            </a:r>
            <a:endParaRPr lang="en-US" noProof="0" dirty="0"/>
          </a:p>
          <a:p>
            <a:pPr lvl="4"/>
            <a:r>
              <a:rPr lang="en-US" noProof="0" dirty="0" err="1"/>
              <a:t>Cinquième</a:t>
            </a:r>
            <a:r>
              <a:rPr lang="en-US" noProof="0" dirty="0"/>
              <a:t> </a:t>
            </a:r>
            <a:r>
              <a:rPr lang="en-US" noProof="0" dirty="0" err="1"/>
              <a:t>niveau</a:t>
            </a:r>
            <a:endParaRPr lang="en-US" noProof="0" dirty="0"/>
          </a:p>
        </p:txBody>
      </p:sp>
      <p:sp>
        <p:nvSpPr>
          <p:cNvPr id="6" name="Espace réservé du contenu 5">
            <a:extLst>
              <a:ext uri="{FF2B5EF4-FFF2-40B4-BE49-F238E27FC236}">
                <a16:creationId xmlns="" xmlns:a16="http://schemas.microsoft.com/office/drawing/2014/main" id="{67AE3F5E-6A8C-40E6-B22E-5C9FAC19ACAA}"/>
              </a:ext>
            </a:extLst>
          </p:cNvPr>
          <p:cNvSpPr>
            <a:spLocks noGrp="1"/>
          </p:cNvSpPr>
          <p:nvPr>
            <p:ph sz="quarter" idx="10"/>
          </p:nvPr>
        </p:nvSpPr>
        <p:spPr>
          <a:xfrm>
            <a:off x="2194128" y="323453"/>
            <a:ext cx="3439577" cy="490612"/>
          </a:xfrm>
        </p:spPr>
        <p:txBody>
          <a:bodyPr anchor="b">
            <a:spAutoFit/>
          </a:bodyPr>
          <a:lstStyle>
            <a:lvl1pPr marL="0" indent="0" algn="l">
              <a:lnSpc>
                <a:spcPct val="100000"/>
              </a:lnSpc>
              <a:spcBef>
                <a:spcPts val="0"/>
              </a:spcBef>
              <a:defRPr sz="1600" b="1">
                <a:solidFill>
                  <a:srgbClr val="558C70"/>
                </a:solidFill>
              </a:defRPr>
            </a:lvl1pPr>
          </a:lstStyle>
          <a:p>
            <a:pPr lvl="0"/>
            <a:r>
              <a:rPr lang="fr-FR" dirty="0"/>
              <a:t>Modifier les styles du texte du masque</a:t>
            </a:r>
          </a:p>
        </p:txBody>
      </p:sp>
    </p:spTree>
    <p:extLst>
      <p:ext uri="{BB962C8B-B14F-4D97-AF65-F5344CB8AC3E}">
        <p14:creationId xmlns:p14="http://schemas.microsoft.com/office/powerpoint/2010/main" val="422411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1298" y="179437"/>
            <a:ext cx="11433165" cy="634182"/>
          </a:xfrm>
        </p:spPr>
        <p:txBody>
          <a:bodyPr anchor="t"/>
          <a:lstStyle>
            <a:lvl1pPr algn="l">
              <a:defRPr b="1"/>
            </a:lvl1pPr>
          </a:lstStyle>
          <a:p>
            <a:r>
              <a:rPr lang="fr-FR" noProof="0"/>
              <a:t>Modifiez le style du titre</a:t>
            </a:r>
            <a:endParaRPr lang="en-US" noProof="0" dirty="0"/>
          </a:p>
        </p:txBody>
      </p:sp>
      <p:sp>
        <p:nvSpPr>
          <p:cNvPr id="3" name="Espace réservé du contenu 2"/>
          <p:cNvSpPr>
            <a:spLocks noGrp="1"/>
          </p:cNvSpPr>
          <p:nvPr>
            <p:ph idx="1"/>
          </p:nvPr>
        </p:nvSpPr>
        <p:spPr>
          <a:xfrm>
            <a:off x="468946" y="971525"/>
            <a:ext cx="12531816" cy="6192688"/>
          </a:xfrm>
        </p:spPr>
        <p:txBody>
          <a:bodyPr/>
          <a:lstStyle>
            <a:lvl1pPr algn="l">
              <a:defRPr/>
            </a:lvl1pPr>
            <a:lvl2pPr algn="l">
              <a:defRPr/>
            </a:lvl2pPr>
            <a:lvl3pPr algn="l">
              <a:defRPr/>
            </a:lvl3pPr>
            <a:lvl4pPr algn="l">
              <a:defRPr/>
            </a:lvl4pPr>
            <a:lvl5pPr algn="l">
              <a:defRPr/>
            </a:lvl5pPr>
          </a:lstStyle>
          <a:p>
            <a:pPr lvl="0"/>
            <a:r>
              <a:rPr lang="fr-FR" noProof="0" dirty="0"/>
              <a:t>Modifier les styles du texte du masque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endParaRPr lang="en-US" noProof="0" dirty="0"/>
          </a:p>
        </p:txBody>
      </p:sp>
    </p:spTree>
    <p:extLst>
      <p:ext uri="{BB962C8B-B14F-4D97-AF65-F5344CB8AC3E}">
        <p14:creationId xmlns:p14="http://schemas.microsoft.com/office/powerpoint/2010/main" val="2981689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61612" y="3370649"/>
            <a:ext cx="11424308" cy="1501775"/>
          </a:xfrm>
        </p:spPr>
        <p:txBody>
          <a:bodyPr anchor="b"/>
          <a:lstStyle>
            <a:lvl1pPr algn="l">
              <a:defRPr sz="5028" b="1" cap="all"/>
            </a:lvl1pPr>
          </a:lstStyle>
          <a:p>
            <a:r>
              <a:rPr lang="fr-FR"/>
              <a:t>Modifiez le style du titre</a:t>
            </a:r>
            <a:endParaRPr lang="fr-FR" dirty="0"/>
          </a:p>
        </p:txBody>
      </p:sp>
      <p:sp>
        <p:nvSpPr>
          <p:cNvPr id="3" name="Espace réservé du texte 2"/>
          <p:cNvSpPr>
            <a:spLocks noGrp="1"/>
          </p:cNvSpPr>
          <p:nvPr>
            <p:ph type="body" idx="1" hasCustomPrompt="1"/>
          </p:nvPr>
        </p:nvSpPr>
        <p:spPr>
          <a:xfrm>
            <a:off x="1061972" y="4925394"/>
            <a:ext cx="11424308" cy="1654175"/>
          </a:xfrm>
        </p:spPr>
        <p:txBody>
          <a:bodyPr anchor="t"/>
          <a:lstStyle>
            <a:lvl1pPr marL="0" indent="0" algn="l">
              <a:buNone/>
              <a:defRPr sz="2514"/>
            </a:lvl1pPr>
            <a:lvl2pPr marL="574700" indent="0">
              <a:buNone/>
              <a:defRPr sz="2263"/>
            </a:lvl2pPr>
            <a:lvl3pPr marL="1149401" indent="0">
              <a:buNone/>
              <a:defRPr sz="2011"/>
            </a:lvl3pPr>
            <a:lvl4pPr marL="1724101" indent="0">
              <a:buNone/>
              <a:defRPr sz="1760"/>
            </a:lvl4pPr>
            <a:lvl5pPr marL="2298802" indent="0">
              <a:buNone/>
              <a:defRPr sz="1760"/>
            </a:lvl5pPr>
            <a:lvl6pPr marL="2873502" indent="0">
              <a:buNone/>
              <a:defRPr sz="1760"/>
            </a:lvl6pPr>
            <a:lvl7pPr marL="3448202" indent="0">
              <a:buNone/>
              <a:defRPr sz="1760"/>
            </a:lvl7pPr>
            <a:lvl8pPr marL="4022903" indent="0">
              <a:buNone/>
              <a:defRPr sz="1760"/>
            </a:lvl8pPr>
            <a:lvl9pPr marL="4597603" indent="0">
              <a:buNone/>
              <a:defRPr sz="1760"/>
            </a:lvl9pPr>
          </a:lstStyle>
          <a:p>
            <a:pPr lvl="0"/>
            <a:r>
              <a:rPr lang="fr-FR"/>
              <a:t>Modifiez les styles du texte du masque</a:t>
            </a:r>
          </a:p>
        </p:txBody>
      </p:sp>
    </p:spTree>
    <p:extLst>
      <p:ext uri="{BB962C8B-B14F-4D97-AF65-F5344CB8AC3E}">
        <p14:creationId xmlns:p14="http://schemas.microsoft.com/office/powerpoint/2010/main" val="2412399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68946" y="899518"/>
            <a:ext cx="6170124" cy="6002934"/>
          </a:xfrm>
        </p:spPr>
        <p:txBody>
          <a:bodyPr/>
          <a:lstStyle>
            <a:lvl1pPr>
              <a:defRPr sz="3520"/>
            </a:lvl1pPr>
            <a:lvl2pPr>
              <a:defRPr sz="3017"/>
            </a:lvl2pPr>
            <a:lvl3pPr>
              <a:defRPr sz="2514"/>
            </a:lvl3pPr>
            <a:lvl4pPr>
              <a:defRPr sz="2263"/>
            </a:lvl4pPr>
            <a:lvl5pPr>
              <a:defRPr sz="2263"/>
            </a:lvl5pPr>
            <a:lvl6pPr>
              <a:defRPr sz="2263"/>
            </a:lvl6pPr>
            <a:lvl7pPr>
              <a:defRPr sz="2263"/>
            </a:lvl7pPr>
            <a:lvl8pPr>
              <a:defRPr sz="2263"/>
            </a:lvl8pPr>
            <a:lvl9pPr>
              <a:defRPr sz="2263"/>
            </a:lvl9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830639" y="899518"/>
            <a:ext cx="6170124" cy="6002934"/>
          </a:xfrm>
        </p:spPr>
        <p:txBody>
          <a:bodyPr/>
          <a:lstStyle>
            <a:lvl1pPr>
              <a:defRPr sz="3520"/>
            </a:lvl1pPr>
            <a:lvl2pPr>
              <a:defRPr sz="3017"/>
            </a:lvl2pPr>
            <a:lvl3pPr>
              <a:defRPr sz="2514"/>
            </a:lvl3pPr>
            <a:lvl4pPr>
              <a:defRPr sz="2263"/>
            </a:lvl4pPr>
            <a:lvl5pPr>
              <a:defRPr sz="2263"/>
            </a:lvl5pPr>
            <a:lvl6pPr>
              <a:defRPr sz="2263"/>
            </a:lvl6pPr>
            <a:lvl7pPr>
              <a:defRPr sz="2263"/>
            </a:lvl7pPr>
            <a:lvl8pPr>
              <a:defRPr sz="2263"/>
            </a:lvl8pPr>
            <a:lvl9pPr>
              <a:defRPr sz="226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Titre 6"/>
          <p:cNvSpPr>
            <a:spLocks noGrp="1"/>
          </p:cNvSpPr>
          <p:nvPr>
            <p:ph type="title"/>
          </p:nvPr>
        </p:nvSpPr>
        <p:spPr>
          <a:xfrm>
            <a:off x="468946" y="107429"/>
            <a:ext cx="8627205" cy="643855"/>
          </a:xfrm>
        </p:spPr>
        <p:txBody>
          <a:bodyPr anchor="t"/>
          <a:lstStyle>
            <a:lvl1pPr algn="l">
              <a:defRPr b="1"/>
            </a:lvl1pPr>
          </a:lstStyle>
          <a:p>
            <a:r>
              <a:rPr lang="fr-FR"/>
              <a:t>Modifiez le style du titre</a:t>
            </a:r>
            <a:endParaRPr lang="fr-FR" dirty="0"/>
          </a:p>
        </p:txBody>
      </p:sp>
    </p:spTree>
    <p:extLst>
      <p:ext uri="{BB962C8B-B14F-4D97-AF65-F5344CB8AC3E}">
        <p14:creationId xmlns:p14="http://schemas.microsoft.com/office/powerpoint/2010/main" val="4020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5" name="Espace réservé du texte 4"/>
          <p:cNvSpPr>
            <a:spLocks noGrp="1"/>
          </p:cNvSpPr>
          <p:nvPr>
            <p:ph type="body" sz="quarter" idx="3"/>
          </p:nvPr>
        </p:nvSpPr>
        <p:spPr>
          <a:xfrm>
            <a:off x="6785427" y="971525"/>
            <a:ext cx="6213340" cy="648072"/>
          </a:xfrm>
        </p:spPr>
        <p:txBody>
          <a:bodyPr anchor="t"/>
          <a:lstStyle>
            <a:lvl1pPr marL="0" indent="0">
              <a:buNone/>
              <a:defRPr sz="2800" b="1"/>
            </a:lvl1pPr>
            <a:lvl2pPr marL="574700" indent="0">
              <a:buNone/>
              <a:defRPr sz="2514" b="1"/>
            </a:lvl2pPr>
            <a:lvl3pPr marL="1149401" indent="0">
              <a:buNone/>
              <a:defRPr sz="2263" b="1"/>
            </a:lvl3pPr>
            <a:lvl4pPr marL="1724101" indent="0">
              <a:buNone/>
              <a:defRPr sz="2011" b="1"/>
            </a:lvl4pPr>
            <a:lvl5pPr marL="2298802" indent="0">
              <a:buNone/>
              <a:defRPr sz="2011" b="1"/>
            </a:lvl5pPr>
            <a:lvl6pPr marL="2873502" indent="0">
              <a:buNone/>
              <a:defRPr sz="2011" b="1"/>
            </a:lvl6pPr>
            <a:lvl7pPr marL="3448202" indent="0">
              <a:buNone/>
              <a:defRPr sz="2011" b="1"/>
            </a:lvl7pPr>
            <a:lvl8pPr marL="4022903" indent="0">
              <a:buNone/>
              <a:defRPr sz="2011" b="1"/>
            </a:lvl8pPr>
            <a:lvl9pPr marL="4597603" indent="0">
              <a:buNone/>
              <a:defRPr sz="2011" b="1"/>
            </a:lvl9pPr>
          </a:lstStyle>
          <a:p>
            <a:pPr lvl="0"/>
            <a:r>
              <a:rPr lang="fr-FR" dirty="0"/>
              <a:t>Modifier les styles du texte du masque</a:t>
            </a:r>
          </a:p>
        </p:txBody>
      </p:sp>
      <p:sp>
        <p:nvSpPr>
          <p:cNvPr id="9" name="Espace réservé du contenu 2"/>
          <p:cNvSpPr>
            <a:spLocks noGrp="1"/>
          </p:cNvSpPr>
          <p:nvPr>
            <p:ph sz="half" idx="10"/>
          </p:nvPr>
        </p:nvSpPr>
        <p:spPr>
          <a:xfrm>
            <a:off x="468945" y="1619598"/>
            <a:ext cx="6250941" cy="5544614"/>
          </a:xfrm>
        </p:spPr>
        <p:txBody>
          <a:bodyPr/>
          <a:lstStyle>
            <a:lvl1pPr>
              <a:defRPr sz="2400"/>
            </a:lvl1pPr>
            <a:lvl2pPr>
              <a:defRPr sz="2000"/>
            </a:lvl2pPr>
            <a:lvl3pPr>
              <a:defRPr sz="1800"/>
            </a:lvl3pPr>
            <a:lvl4pPr>
              <a:defRPr sz="1600"/>
            </a:lvl4pPr>
            <a:lvl5pPr>
              <a:defRPr sz="1600"/>
            </a:lvl5pPr>
            <a:lvl6pPr>
              <a:defRPr sz="2263"/>
            </a:lvl6pPr>
            <a:lvl7pPr>
              <a:defRPr sz="2263"/>
            </a:lvl7pPr>
            <a:lvl8pPr>
              <a:defRPr sz="2263"/>
            </a:lvl8pPr>
            <a:lvl9pPr>
              <a:defRPr sz="2263"/>
            </a:lvl9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u contenu 3"/>
          <p:cNvSpPr>
            <a:spLocks noGrp="1"/>
          </p:cNvSpPr>
          <p:nvPr>
            <p:ph sz="half" idx="2"/>
          </p:nvPr>
        </p:nvSpPr>
        <p:spPr>
          <a:xfrm>
            <a:off x="6787423" y="1619597"/>
            <a:ext cx="6213340" cy="5544615"/>
          </a:xfrm>
        </p:spPr>
        <p:txBody>
          <a:bodyPr/>
          <a:lstStyle>
            <a:lvl1pPr>
              <a:defRPr sz="2400"/>
            </a:lvl1pPr>
            <a:lvl2pPr>
              <a:defRPr sz="2000"/>
            </a:lvl2pPr>
            <a:lvl3pPr>
              <a:defRPr sz="1800"/>
            </a:lvl3pPr>
            <a:lvl4pPr>
              <a:defRPr sz="1600"/>
            </a:lvl4pPr>
            <a:lvl5pPr>
              <a:defRPr sz="1600"/>
            </a:lvl5pPr>
            <a:lvl6pPr>
              <a:defRPr sz="2263"/>
            </a:lvl6pPr>
            <a:lvl7pPr>
              <a:defRPr sz="2263"/>
            </a:lvl7pPr>
            <a:lvl8pPr>
              <a:defRPr sz="2263"/>
            </a:lvl8pPr>
            <a:lvl9pPr>
              <a:defRPr sz="226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1" name="Espace réservé du texte 4"/>
          <p:cNvSpPr>
            <a:spLocks noGrp="1"/>
          </p:cNvSpPr>
          <p:nvPr>
            <p:ph type="body" sz="quarter" idx="11"/>
          </p:nvPr>
        </p:nvSpPr>
        <p:spPr>
          <a:xfrm>
            <a:off x="480234" y="971525"/>
            <a:ext cx="6239651" cy="648072"/>
          </a:xfrm>
        </p:spPr>
        <p:txBody>
          <a:bodyPr anchor="t"/>
          <a:lstStyle>
            <a:lvl1pPr marL="0" indent="0">
              <a:buNone/>
              <a:defRPr sz="2800" b="1"/>
            </a:lvl1pPr>
            <a:lvl2pPr marL="574700" indent="0">
              <a:buNone/>
              <a:defRPr sz="2514" b="1"/>
            </a:lvl2pPr>
            <a:lvl3pPr marL="1149401" indent="0">
              <a:buNone/>
              <a:defRPr sz="2263" b="1"/>
            </a:lvl3pPr>
            <a:lvl4pPr marL="1724101" indent="0">
              <a:buNone/>
              <a:defRPr sz="2011" b="1"/>
            </a:lvl4pPr>
            <a:lvl5pPr marL="2298802" indent="0">
              <a:buNone/>
              <a:defRPr sz="2011" b="1"/>
            </a:lvl5pPr>
            <a:lvl6pPr marL="2873502" indent="0">
              <a:buNone/>
              <a:defRPr sz="2011" b="1"/>
            </a:lvl6pPr>
            <a:lvl7pPr marL="3448202" indent="0">
              <a:buNone/>
              <a:defRPr sz="2011" b="1"/>
            </a:lvl7pPr>
            <a:lvl8pPr marL="4022903" indent="0">
              <a:buNone/>
              <a:defRPr sz="2011" b="1"/>
            </a:lvl8pPr>
            <a:lvl9pPr marL="4597603" indent="0">
              <a:buNone/>
              <a:defRPr sz="2011" b="1"/>
            </a:lvl9pPr>
          </a:lstStyle>
          <a:p>
            <a:pPr lvl="0"/>
            <a:r>
              <a:rPr lang="fr-FR" dirty="0"/>
              <a:t>Modifier les styles du texte du masque</a:t>
            </a:r>
          </a:p>
        </p:txBody>
      </p:sp>
      <p:sp>
        <p:nvSpPr>
          <p:cNvPr id="12" name="Titre 1"/>
          <p:cNvSpPr>
            <a:spLocks noGrp="1"/>
          </p:cNvSpPr>
          <p:nvPr>
            <p:ph type="title"/>
          </p:nvPr>
        </p:nvSpPr>
        <p:spPr>
          <a:xfrm>
            <a:off x="452767" y="107429"/>
            <a:ext cx="12531816" cy="634182"/>
          </a:xfrm>
        </p:spPr>
        <p:txBody>
          <a:bodyPr anchor="t"/>
          <a:lstStyle>
            <a:lvl1pPr algn="l">
              <a:defRPr b="1"/>
            </a:lvl1pPr>
          </a:lstStyle>
          <a:p>
            <a:r>
              <a:rPr lang="fr-FR" noProof="0" dirty="0"/>
              <a:t>Modifiez le style du titre</a:t>
            </a:r>
            <a:endParaRPr lang="en-US" noProof="0" dirty="0"/>
          </a:p>
        </p:txBody>
      </p:sp>
    </p:spTree>
    <p:extLst>
      <p:ext uri="{BB962C8B-B14F-4D97-AF65-F5344CB8AC3E}">
        <p14:creationId xmlns:p14="http://schemas.microsoft.com/office/powerpoint/2010/main" val="2677356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477045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062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72488" y="301626"/>
            <a:ext cx="4422055" cy="1279525"/>
          </a:xfrm>
        </p:spPr>
        <p:txBody>
          <a:bodyPr anchor="b"/>
          <a:lstStyle>
            <a:lvl1pPr algn="l">
              <a:defRPr sz="2514" b="1"/>
            </a:lvl1pPr>
          </a:lstStyle>
          <a:p>
            <a:r>
              <a:rPr lang="fr-FR"/>
              <a:t>Modifiez le style du titre</a:t>
            </a:r>
          </a:p>
        </p:txBody>
      </p:sp>
      <p:sp>
        <p:nvSpPr>
          <p:cNvPr id="3" name="Espace réservé du contenu 2"/>
          <p:cNvSpPr>
            <a:spLocks noGrp="1"/>
          </p:cNvSpPr>
          <p:nvPr>
            <p:ph idx="1"/>
          </p:nvPr>
        </p:nvSpPr>
        <p:spPr>
          <a:xfrm>
            <a:off x="5254185" y="301625"/>
            <a:ext cx="7513103" cy="6451600"/>
          </a:xfrm>
        </p:spPr>
        <p:txBody>
          <a:bodyPr/>
          <a:lstStyle>
            <a:lvl1pPr>
              <a:defRPr sz="4022"/>
            </a:lvl1pPr>
            <a:lvl2pPr>
              <a:defRPr sz="3520"/>
            </a:lvl2pPr>
            <a:lvl3pPr>
              <a:defRPr sz="3017"/>
            </a:lvl3pPr>
            <a:lvl4pPr>
              <a:defRPr sz="2514"/>
            </a:lvl4pPr>
            <a:lvl5pPr>
              <a:defRPr sz="2514"/>
            </a:lvl5pPr>
            <a:lvl6pPr>
              <a:defRPr sz="2514"/>
            </a:lvl6pPr>
            <a:lvl7pPr>
              <a:defRPr sz="2514"/>
            </a:lvl7pPr>
            <a:lvl8pPr>
              <a:defRPr sz="2514"/>
            </a:lvl8pPr>
            <a:lvl9pPr>
              <a:defRPr sz="2514"/>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72488" y="1581151"/>
            <a:ext cx="4422055" cy="5172075"/>
          </a:xfrm>
        </p:spPr>
        <p:txBody>
          <a:bodyPr/>
          <a:lstStyle>
            <a:lvl1pPr marL="0" indent="0">
              <a:buNone/>
              <a:defRPr sz="1760"/>
            </a:lvl1pPr>
            <a:lvl2pPr marL="574700" indent="0">
              <a:buNone/>
              <a:defRPr sz="1508"/>
            </a:lvl2pPr>
            <a:lvl3pPr marL="1149401" indent="0">
              <a:buNone/>
              <a:defRPr sz="1257"/>
            </a:lvl3pPr>
            <a:lvl4pPr marL="1724101" indent="0">
              <a:buNone/>
              <a:defRPr sz="1131"/>
            </a:lvl4pPr>
            <a:lvl5pPr marL="2298802" indent="0">
              <a:buNone/>
              <a:defRPr sz="1131"/>
            </a:lvl5pPr>
            <a:lvl6pPr marL="2873502" indent="0">
              <a:buNone/>
              <a:defRPr sz="1131"/>
            </a:lvl6pPr>
            <a:lvl7pPr marL="3448202" indent="0">
              <a:buNone/>
              <a:defRPr sz="1131"/>
            </a:lvl7pPr>
            <a:lvl8pPr marL="4022903" indent="0">
              <a:buNone/>
              <a:defRPr sz="1131"/>
            </a:lvl8pPr>
            <a:lvl9pPr marL="4597603" indent="0">
              <a:buNone/>
              <a:defRPr sz="1131"/>
            </a:lvl9pPr>
          </a:lstStyle>
          <a:p>
            <a:pPr lvl="0"/>
            <a:r>
              <a:rPr lang="fr-FR"/>
              <a:t>Modifier les styles du texte du masque</a:t>
            </a:r>
          </a:p>
        </p:txBody>
      </p:sp>
    </p:spTree>
    <p:extLst>
      <p:ext uri="{BB962C8B-B14F-4D97-AF65-F5344CB8AC3E}">
        <p14:creationId xmlns:p14="http://schemas.microsoft.com/office/powerpoint/2010/main" val="1611039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634076" y="5291139"/>
            <a:ext cx="8063865" cy="625475"/>
          </a:xfrm>
        </p:spPr>
        <p:txBody>
          <a:bodyPr anchor="b"/>
          <a:lstStyle>
            <a:lvl1pPr algn="l">
              <a:defRPr sz="2514" b="1"/>
            </a:lvl1pPr>
          </a:lstStyle>
          <a:p>
            <a:r>
              <a:rPr lang="fr-FR"/>
              <a:t>Modifiez le style du titre</a:t>
            </a:r>
          </a:p>
        </p:txBody>
      </p:sp>
      <p:sp>
        <p:nvSpPr>
          <p:cNvPr id="3" name="Espace réservé pour une image  2"/>
          <p:cNvSpPr>
            <a:spLocks noGrp="1"/>
          </p:cNvSpPr>
          <p:nvPr>
            <p:ph type="pic" idx="1"/>
          </p:nvPr>
        </p:nvSpPr>
        <p:spPr>
          <a:xfrm>
            <a:off x="2634076" y="674689"/>
            <a:ext cx="8063865" cy="4537075"/>
          </a:xfrm>
        </p:spPr>
        <p:txBody>
          <a:bodyPr/>
          <a:lstStyle>
            <a:lvl1pPr marL="0" indent="0">
              <a:buNone/>
              <a:defRPr sz="4022"/>
            </a:lvl1pPr>
            <a:lvl2pPr marL="574700" indent="0">
              <a:buNone/>
              <a:defRPr sz="3520"/>
            </a:lvl2pPr>
            <a:lvl3pPr marL="1149401" indent="0">
              <a:buNone/>
              <a:defRPr sz="3017"/>
            </a:lvl3pPr>
            <a:lvl4pPr marL="1724101" indent="0">
              <a:buNone/>
              <a:defRPr sz="2514"/>
            </a:lvl4pPr>
            <a:lvl5pPr marL="2298802" indent="0">
              <a:buNone/>
              <a:defRPr sz="2514"/>
            </a:lvl5pPr>
            <a:lvl6pPr marL="2873502" indent="0">
              <a:buNone/>
              <a:defRPr sz="2514"/>
            </a:lvl6pPr>
            <a:lvl7pPr marL="3448202" indent="0">
              <a:buNone/>
              <a:defRPr sz="2514"/>
            </a:lvl7pPr>
            <a:lvl8pPr marL="4022903" indent="0">
              <a:buNone/>
              <a:defRPr sz="2514"/>
            </a:lvl8pPr>
            <a:lvl9pPr marL="4597603" indent="0">
              <a:buNone/>
              <a:defRPr sz="2514"/>
            </a:lvl9pPr>
          </a:lstStyle>
          <a:p>
            <a:pPr lvl="0"/>
            <a:r>
              <a:rPr lang="fr-FR" noProof="0"/>
              <a:t>Cliquez sur l'icône pour ajouter une image</a:t>
            </a:r>
          </a:p>
        </p:txBody>
      </p:sp>
      <p:sp>
        <p:nvSpPr>
          <p:cNvPr id="4" name="Espace réservé du texte 3"/>
          <p:cNvSpPr>
            <a:spLocks noGrp="1"/>
          </p:cNvSpPr>
          <p:nvPr>
            <p:ph type="body" sz="half" idx="2"/>
          </p:nvPr>
        </p:nvSpPr>
        <p:spPr>
          <a:xfrm>
            <a:off x="2634076" y="5916613"/>
            <a:ext cx="8063865" cy="887412"/>
          </a:xfrm>
        </p:spPr>
        <p:txBody>
          <a:bodyPr/>
          <a:lstStyle>
            <a:lvl1pPr marL="0" indent="0">
              <a:buNone/>
              <a:defRPr sz="1760"/>
            </a:lvl1pPr>
            <a:lvl2pPr marL="574700" indent="0">
              <a:buNone/>
              <a:defRPr sz="1508"/>
            </a:lvl2pPr>
            <a:lvl3pPr marL="1149401" indent="0">
              <a:buNone/>
              <a:defRPr sz="1257"/>
            </a:lvl3pPr>
            <a:lvl4pPr marL="1724101" indent="0">
              <a:buNone/>
              <a:defRPr sz="1131"/>
            </a:lvl4pPr>
            <a:lvl5pPr marL="2298802" indent="0">
              <a:buNone/>
              <a:defRPr sz="1131"/>
            </a:lvl5pPr>
            <a:lvl6pPr marL="2873502" indent="0">
              <a:buNone/>
              <a:defRPr sz="1131"/>
            </a:lvl6pPr>
            <a:lvl7pPr marL="3448202" indent="0">
              <a:buNone/>
              <a:defRPr sz="1131"/>
            </a:lvl7pPr>
            <a:lvl8pPr marL="4022903" indent="0">
              <a:buNone/>
              <a:defRPr sz="1131"/>
            </a:lvl8pPr>
            <a:lvl9pPr marL="4597603" indent="0">
              <a:buNone/>
              <a:defRPr sz="1131"/>
            </a:lvl9pPr>
          </a:lstStyle>
          <a:p>
            <a:pPr lvl="0"/>
            <a:r>
              <a:rPr lang="fr-FR"/>
              <a:t>Modifier les styles du texte du masque</a:t>
            </a:r>
          </a:p>
        </p:txBody>
      </p:sp>
    </p:spTree>
    <p:extLst>
      <p:ext uri="{BB962C8B-B14F-4D97-AF65-F5344CB8AC3E}">
        <p14:creationId xmlns:p14="http://schemas.microsoft.com/office/powerpoint/2010/main" val="1172190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AutoShape 1">
            <a:extLst>
              <a:ext uri="{FF2B5EF4-FFF2-40B4-BE49-F238E27FC236}">
                <a16:creationId xmlns="" xmlns:a16="http://schemas.microsoft.com/office/drawing/2014/main" id="{DDE061AA-E711-42B2-A977-A80810C8E705}"/>
              </a:ext>
            </a:extLst>
          </p:cNvPr>
          <p:cNvSpPr>
            <a:spLocks noChangeArrowheads="1"/>
          </p:cNvSpPr>
          <p:nvPr/>
        </p:nvSpPr>
        <p:spPr bwMode="auto">
          <a:xfrm>
            <a:off x="1" y="7164389"/>
            <a:ext cx="13439775" cy="395287"/>
          </a:xfrm>
          <a:prstGeom prst="roundRect">
            <a:avLst>
              <a:gd name="adj" fmla="val 403"/>
            </a:avLst>
          </a:prstGeom>
          <a:solidFill>
            <a:srgbClr val="558C70"/>
          </a:solidFill>
          <a:ln w="18000" cap="sq">
            <a:solidFill>
              <a:srgbClr val="558C70"/>
            </a:solidFill>
            <a:miter lim="800000"/>
            <a:headEnd/>
            <a:tailEnd/>
          </a:ln>
        </p:spPr>
        <p:txBody>
          <a:bodyPr wrap="none" anchor="ctr"/>
          <a:lstStyle/>
          <a:p>
            <a:pPr>
              <a:buClr>
                <a:srgbClr val="000000"/>
              </a:buClr>
              <a:buSzPct val="100000"/>
              <a:buFont typeface="Times New Roman" panose="02020603050405020304" pitchFamily="18" charset="0"/>
              <a:buNone/>
            </a:pPr>
            <a:endParaRPr lang="en-US" altLang="fr-FR" sz="3017"/>
          </a:p>
        </p:txBody>
      </p:sp>
      <p:sp>
        <p:nvSpPr>
          <p:cNvPr id="2" name="Text Box 2">
            <a:extLst>
              <a:ext uri="{FF2B5EF4-FFF2-40B4-BE49-F238E27FC236}">
                <a16:creationId xmlns="" xmlns:a16="http://schemas.microsoft.com/office/drawing/2014/main" id="{6A499710-27A9-47BA-B13E-7AB92B2F9897}"/>
              </a:ext>
            </a:extLst>
          </p:cNvPr>
          <p:cNvSpPr txBox="1">
            <a:spLocks noChangeArrowheads="1"/>
          </p:cNvSpPr>
          <p:nvPr/>
        </p:nvSpPr>
        <p:spPr bwMode="auto">
          <a:xfrm>
            <a:off x="351211" y="7235825"/>
            <a:ext cx="7016748" cy="306388"/>
          </a:xfrm>
          <a:prstGeom prst="rect">
            <a:avLst/>
          </a:prstGeom>
          <a:noFill/>
          <a:ln>
            <a:noFill/>
          </a:ln>
          <a:effectLst/>
        </p:spPr>
        <p:txBody>
          <a:bodyPr lIns="113131" tIns="56566" rIns="113131" bIns="56566"/>
          <a:lstStyle>
            <a:lvl1pPr marL="342900" indent="-33178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FFFFFF"/>
                </a:solidFill>
                <a:latin typeface="Times New Roman" pitchFamily="16" charset="0"/>
                <a:ea typeface="Bitstream Vera Sans" charset="0"/>
                <a:cs typeface="Bitstream Vera Sans" charset="0"/>
              </a:defRPr>
            </a:lvl9pPr>
          </a:lstStyle>
          <a:p>
            <a:pPr eaLnBrk="1" hangingPunct="1">
              <a:lnSpc>
                <a:spcPct val="130000"/>
              </a:lnSpc>
              <a:spcBef>
                <a:spcPts val="251"/>
              </a:spcBef>
              <a:buSzPct val="100000"/>
              <a:defRPr/>
            </a:pPr>
            <a:r>
              <a:rPr lang="en-US" altLang="fr-FR" sz="1131" dirty="0">
                <a:solidFill>
                  <a:schemeClr val="bg1"/>
                </a:solidFill>
                <a:latin typeface="Century Gothic" panose="020B0502020202020204" pitchFamily="34" charset="0"/>
              </a:rPr>
              <a:t>ACV </a:t>
            </a:r>
            <a:r>
              <a:rPr lang="fr-FR" altLang="fr-FR" sz="1131" noProof="0" dirty="0">
                <a:solidFill>
                  <a:schemeClr val="bg1"/>
                </a:solidFill>
                <a:latin typeface="Century Gothic" panose="020B0502020202020204" pitchFamily="34" charset="0"/>
              </a:rPr>
              <a:t>Dynamique</a:t>
            </a:r>
          </a:p>
          <a:p>
            <a:pPr eaLnBrk="1" hangingPunct="1">
              <a:lnSpc>
                <a:spcPct val="130000"/>
              </a:lnSpc>
              <a:spcBef>
                <a:spcPts val="251"/>
              </a:spcBef>
              <a:buSzPct val="100000"/>
              <a:defRPr/>
            </a:pPr>
            <a:endParaRPr lang="en-US" altLang="fr-FR" sz="1006" dirty="0">
              <a:solidFill>
                <a:schemeClr val="bg1"/>
              </a:solidFill>
              <a:latin typeface="Century Gothic" panose="020B0502020202020204" pitchFamily="34" charset="0"/>
            </a:endParaRPr>
          </a:p>
        </p:txBody>
      </p:sp>
      <p:sp>
        <p:nvSpPr>
          <p:cNvPr id="2051" name="Rectangle 3">
            <a:extLst>
              <a:ext uri="{FF2B5EF4-FFF2-40B4-BE49-F238E27FC236}">
                <a16:creationId xmlns="" xmlns:a16="http://schemas.microsoft.com/office/drawing/2014/main" id="{95A9CDC4-818E-40BE-9FC8-2AC9EE32B959}"/>
              </a:ext>
            </a:extLst>
          </p:cNvPr>
          <p:cNvSpPr>
            <a:spLocks noChangeArrowheads="1"/>
          </p:cNvSpPr>
          <p:nvPr/>
        </p:nvSpPr>
        <p:spPr bwMode="auto">
          <a:xfrm>
            <a:off x="11244712" y="7223125"/>
            <a:ext cx="2129211" cy="304800"/>
          </a:xfrm>
          <a:prstGeom prst="rect">
            <a:avLst/>
          </a:prstGeom>
          <a:noFill/>
          <a:ln>
            <a:noFill/>
          </a:ln>
          <a:effectLst/>
        </p:spPr>
        <p:txBody>
          <a:bodyPr lIns="113131" tIns="58828" rIns="113131" bIns="58828"/>
          <a:lstStyle>
            <a:lvl1pPr marL="342900" indent="-33178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chemeClr val="bg1"/>
                </a:solidFill>
                <a:latin typeface="Times New Roman" panose="02020603050405020304" pitchFamily="18" charset="0"/>
                <a:ea typeface="Bitstream Vera Sans"/>
                <a:cs typeface="Bitstream Vera Sans"/>
              </a:defRPr>
            </a:lvl9pPr>
          </a:lstStyle>
          <a:p>
            <a:pPr algn="r" eaLnBrk="1" hangingPunct="1">
              <a:lnSpc>
                <a:spcPct val="130000"/>
              </a:lnSpc>
              <a:spcBef>
                <a:spcPts val="251"/>
              </a:spcBef>
              <a:buSzPct val="100000"/>
              <a:defRPr/>
            </a:pPr>
            <a:fld id="{5FA2D472-9C3F-4613-AFB9-4B4F262DD0D3}" type="slidenum">
              <a:rPr lang="en-US" altLang="fr-FR" sz="1131" b="1" smtClean="0">
                <a:latin typeface="Century Gothic" panose="020B0502020202020204" pitchFamily="34" charset="0"/>
              </a:rPr>
              <a:pPr algn="r" eaLnBrk="1" hangingPunct="1">
                <a:lnSpc>
                  <a:spcPct val="130000"/>
                </a:lnSpc>
                <a:spcBef>
                  <a:spcPts val="251"/>
                </a:spcBef>
                <a:buSzPct val="100000"/>
                <a:defRPr/>
              </a:pPr>
              <a:t>‹N°›</a:t>
            </a:fld>
            <a:endParaRPr lang="en-US" altLang="fr-FR" sz="1131" b="1">
              <a:latin typeface="Century Gothic" panose="020B0502020202020204" pitchFamily="34" charset="0"/>
            </a:endParaRPr>
          </a:p>
        </p:txBody>
      </p:sp>
      <p:sp>
        <p:nvSpPr>
          <p:cNvPr id="1029" name="Rectangle 4">
            <a:extLst>
              <a:ext uri="{FF2B5EF4-FFF2-40B4-BE49-F238E27FC236}">
                <a16:creationId xmlns="" xmlns:a16="http://schemas.microsoft.com/office/drawing/2014/main" id="{BCDF81C2-B048-495E-91A2-F37146354413}"/>
              </a:ext>
            </a:extLst>
          </p:cNvPr>
          <p:cNvSpPr>
            <a:spLocks noGrp="1" noChangeArrowheads="1"/>
          </p:cNvSpPr>
          <p:nvPr userDrawn="1">
            <p:ph type="title"/>
          </p:nvPr>
        </p:nvSpPr>
        <p:spPr bwMode="auto">
          <a:xfrm>
            <a:off x="466950" y="1047750"/>
            <a:ext cx="12531816"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cap="sq">
                <a:solidFill>
                  <a:srgbClr val="000000"/>
                </a:solidFill>
                <a:round/>
                <a:headEnd/>
                <a:tailEnd/>
              </a14:hiddenLine>
            </a:ext>
          </a:extLst>
        </p:spPr>
        <p:txBody>
          <a:bodyPr vert="horz" wrap="square" lIns="0" tIns="0" rIns="0" bIns="0" numCol="1" anchor="ctr" anchorCtr="0" compatLnSpc="1">
            <a:prstTxWarp prst="textNoShape">
              <a:avLst/>
            </a:prstTxWarp>
          </a:bodyPr>
          <a:lstStyle/>
          <a:p>
            <a:pPr lvl="0"/>
            <a:r>
              <a:rPr lang="en-US" altLang="fr-FR"/>
              <a:t>Cliquez pour éditer le format du texte-titre</a:t>
            </a:r>
          </a:p>
        </p:txBody>
      </p:sp>
      <p:sp>
        <p:nvSpPr>
          <p:cNvPr id="1030" name="Rectangle 5">
            <a:extLst>
              <a:ext uri="{FF2B5EF4-FFF2-40B4-BE49-F238E27FC236}">
                <a16:creationId xmlns="" xmlns:a16="http://schemas.microsoft.com/office/drawing/2014/main" id="{57B126C7-FB33-42DC-98B1-2464A0A6D857}"/>
              </a:ext>
            </a:extLst>
          </p:cNvPr>
          <p:cNvSpPr>
            <a:spLocks noGrp="1" noChangeArrowheads="1"/>
          </p:cNvSpPr>
          <p:nvPr userDrawn="1">
            <p:ph type="body" idx="1"/>
          </p:nvPr>
        </p:nvSpPr>
        <p:spPr bwMode="auto">
          <a:xfrm>
            <a:off x="468946" y="2524125"/>
            <a:ext cx="12531816" cy="413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cap="sq">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US" altLang="fr-FR" dirty="0" err="1"/>
              <a:t>Cliquez</a:t>
            </a:r>
            <a:r>
              <a:rPr lang="en-US" altLang="fr-FR" dirty="0"/>
              <a:t> pour </a:t>
            </a:r>
            <a:r>
              <a:rPr lang="en-US" altLang="fr-FR" dirty="0" err="1"/>
              <a:t>éditer</a:t>
            </a:r>
            <a:r>
              <a:rPr lang="en-US" altLang="fr-FR" dirty="0"/>
              <a:t> le format du plan de </a:t>
            </a:r>
            <a:r>
              <a:rPr lang="en-US" altLang="fr-FR" dirty="0" err="1"/>
              <a:t>texte</a:t>
            </a:r>
            <a:endParaRPr lang="en-US" altLang="fr-FR" dirty="0"/>
          </a:p>
          <a:p>
            <a:pPr lvl="1"/>
            <a:r>
              <a:rPr lang="en-US" altLang="fr-FR" dirty="0"/>
              <a:t>Second </a:t>
            </a:r>
            <a:r>
              <a:rPr lang="en-US" altLang="fr-FR" dirty="0" err="1"/>
              <a:t>niveau</a:t>
            </a:r>
            <a:r>
              <a:rPr lang="en-US" altLang="fr-FR" dirty="0"/>
              <a:t> de plan</a:t>
            </a:r>
          </a:p>
          <a:p>
            <a:pPr lvl="2"/>
            <a:r>
              <a:rPr lang="en-US" altLang="fr-FR" dirty="0" err="1"/>
              <a:t>Troisième</a:t>
            </a:r>
            <a:r>
              <a:rPr lang="en-US" altLang="fr-FR" dirty="0"/>
              <a:t> </a:t>
            </a:r>
            <a:r>
              <a:rPr lang="en-US" altLang="fr-FR" dirty="0" err="1"/>
              <a:t>niveau</a:t>
            </a:r>
            <a:r>
              <a:rPr lang="en-US" altLang="fr-FR" dirty="0"/>
              <a:t> de plan</a:t>
            </a:r>
          </a:p>
          <a:p>
            <a:pPr lvl="3"/>
            <a:r>
              <a:rPr lang="en-US" altLang="fr-FR" dirty="0" err="1"/>
              <a:t>Quatrième</a:t>
            </a:r>
            <a:r>
              <a:rPr lang="en-US" altLang="fr-FR" dirty="0"/>
              <a:t> </a:t>
            </a:r>
            <a:r>
              <a:rPr lang="en-US" altLang="fr-FR" dirty="0" err="1"/>
              <a:t>niveau</a:t>
            </a:r>
            <a:r>
              <a:rPr lang="en-US" altLang="fr-FR" dirty="0"/>
              <a:t> de plan</a:t>
            </a:r>
          </a:p>
          <a:p>
            <a:pPr lvl="4"/>
            <a:r>
              <a:rPr lang="en-US" altLang="fr-FR" dirty="0" err="1"/>
              <a:t>Cinquième</a:t>
            </a:r>
            <a:r>
              <a:rPr lang="en-US" altLang="fr-FR" dirty="0"/>
              <a:t> </a:t>
            </a:r>
            <a:r>
              <a:rPr lang="en-US" altLang="fr-FR" dirty="0" err="1"/>
              <a:t>niveau</a:t>
            </a:r>
            <a:r>
              <a:rPr lang="en-US" altLang="fr-FR" dirty="0"/>
              <a:t> de plan</a:t>
            </a:r>
          </a:p>
          <a:p>
            <a:pPr lvl="4"/>
            <a:r>
              <a:rPr lang="en-US" altLang="fr-FR" dirty="0" err="1"/>
              <a:t>Sixième</a:t>
            </a:r>
            <a:r>
              <a:rPr lang="en-US" altLang="fr-FR" dirty="0"/>
              <a:t> </a:t>
            </a:r>
            <a:r>
              <a:rPr lang="en-US" altLang="fr-FR" dirty="0" err="1"/>
              <a:t>niveau</a:t>
            </a:r>
            <a:r>
              <a:rPr lang="en-US" altLang="fr-FR" dirty="0"/>
              <a:t> de plan</a:t>
            </a:r>
          </a:p>
          <a:p>
            <a:pPr lvl="4"/>
            <a:r>
              <a:rPr lang="en-US" altLang="fr-FR" dirty="0" err="1"/>
              <a:t>Septième</a:t>
            </a:r>
            <a:r>
              <a:rPr lang="en-US" altLang="fr-FR" dirty="0"/>
              <a:t> </a:t>
            </a:r>
            <a:r>
              <a:rPr lang="en-US" altLang="fr-FR" dirty="0" err="1"/>
              <a:t>niveau</a:t>
            </a:r>
            <a:r>
              <a:rPr lang="en-US" altLang="fr-FR" dirty="0"/>
              <a:t> de plan</a:t>
            </a:r>
          </a:p>
        </p:txBody>
      </p:sp>
      <p:graphicFrame>
        <p:nvGraphicFramePr>
          <p:cNvPr id="1031" name="Objet 2">
            <a:extLst>
              <a:ext uri="{FF2B5EF4-FFF2-40B4-BE49-F238E27FC236}">
                <a16:creationId xmlns="" xmlns:a16="http://schemas.microsoft.com/office/drawing/2014/main" id="{B287AB08-8914-4B39-8A9A-BB12701C601F}"/>
              </a:ext>
            </a:extLst>
          </p:cNvPr>
          <p:cNvGraphicFramePr>
            <a:graphicFrameLocks noChangeAspect="1"/>
          </p:cNvGraphicFramePr>
          <p:nvPr userDrawn="1"/>
        </p:nvGraphicFramePr>
        <p:xfrm>
          <a:off x="267399" y="1144589"/>
          <a:ext cx="35919" cy="28575"/>
        </p:xfrm>
        <a:graphic>
          <a:graphicData uri="http://schemas.openxmlformats.org/presentationml/2006/ole">
            <mc:AlternateContent xmlns:mc="http://schemas.openxmlformats.org/markup-compatibility/2006">
              <mc:Choice xmlns:v="urn:schemas-microsoft-com:vml" Requires="v">
                <p:oleObj spid="_x0000_s1363" name="LibreOffice" r:id="rId17" imgW="0" imgH="0" progId="LibreOffice.DrawDocument.1">
                  <p:embed/>
                </p:oleObj>
              </mc:Choice>
              <mc:Fallback>
                <p:oleObj name="LibreOffice" r:id="rId17" imgW="0" imgH="0" progId="LibreOffice.DrawDocument.1">
                  <p:embed/>
                  <p:pic>
                    <p:nvPicPr>
                      <p:cNvPr id="0" name="Objet 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67399" y="1144589"/>
                        <a:ext cx="35919"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9" name="Image 8">
            <a:extLst>
              <a:ext uri="{FF2B5EF4-FFF2-40B4-BE49-F238E27FC236}">
                <a16:creationId xmlns="" xmlns:a16="http://schemas.microsoft.com/office/drawing/2014/main" id="{F7C4C533-3828-45AB-98AD-E19997C927CD}"/>
              </a:ext>
            </a:extLst>
          </p:cNvPr>
          <p:cNvPicPr>
            <a:picLocks noChangeAspect="1"/>
          </p:cNvPicPr>
          <p:nvPr userDrawn="1"/>
        </p:nvPicPr>
        <p:blipFill>
          <a:blip r:embed="rId19" cstate="email">
            <a:extLst>
              <a:ext uri="{28A0092B-C50C-407E-A947-70E740481C1C}">
                <a14:useLocalDpi xmlns:a14="http://schemas.microsoft.com/office/drawing/2010/main" val="0"/>
              </a:ext>
            </a:extLst>
          </a:blip>
          <a:stretch>
            <a:fillRect/>
          </a:stretch>
        </p:blipFill>
        <p:spPr>
          <a:xfrm>
            <a:off x="12081338" y="107730"/>
            <a:ext cx="937643" cy="770951"/>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xStyles>
    <p:titleStyle>
      <a:lvl1pPr algn="ctr" defTabSz="564724" rtl="0" eaLnBrk="1" fontAlgn="base" hangingPunct="1">
        <a:spcBef>
          <a:spcPct val="0"/>
        </a:spcBef>
        <a:spcAft>
          <a:spcPct val="0"/>
        </a:spcAft>
        <a:buClr>
          <a:srgbClr val="000000"/>
        </a:buClr>
        <a:buSzPct val="100000"/>
        <a:buFont typeface="Times New Roman" panose="02020603050405020304" pitchFamily="18" charset="0"/>
        <a:defRPr sz="3017">
          <a:solidFill>
            <a:srgbClr val="000000"/>
          </a:solidFill>
          <a:latin typeface="Open Sans" panose="020B0606030504020204" pitchFamily="34" charset="0"/>
          <a:ea typeface="Open Sans" panose="020B0606030504020204" pitchFamily="34" charset="0"/>
          <a:cs typeface="Open Sans" panose="020B0606030504020204" pitchFamily="34" charset="0"/>
        </a:defRPr>
      </a:lvl1pPr>
      <a:lvl2pPr algn="ctr" defTabSz="564724" rtl="0" eaLnBrk="1" fontAlgn="base" hangingPunct="1">
        <a:spcBef>
          <a:spcPct val="0"/>
        </a:spcBef>
        <a:spcAft>
          <a:spcPct val="0"/>
        </a:spcAft>
        <a:buClr>
          <a:srgbClr val="000000"/>
        </a:buClr>
        <a:buSzPct val="100000"/>
        <a:buFont typeface="Times New Roman" panose="02020603050405020304" pitchFamily="18" charset="0"/>
        <a:defRPr sz="3017">
          <a:solidFill>
            <a:srgbClr val="000000"/>
          </a:solidFill>
          <a:latin typeface="Open Sans" panose="020B0606030504020204" pitchFamily="34" charset="0"/>
          <a:ea typeface="Bitstream Vera Sans" charset="0"/>
          <a:cs typeface="Open Sans" panose="020B0606030504020204" pitchFamily="34" charset="0"/>
        </a:defRPr>
      </a:lvl2pPr>
      <a:lvl3pPr algn="ctr" defTabSz="564724" rtl="0" eaLnBrk="1" fontAlgn="base" hangingPunct="1">
        <a:spcBef>
          <a:spcPct val="0"/>
        </a:spcBef>
        <a:spcAft>
          <a:spcPct val="0"/>
        </a:spcAft>
        <a:buClr>
          <a:srgbClr val="000000"/>
        </a:buClr>
        <a:buSzPct val="100000"/>
        <a:buFont typeface="Times New Roman" panose="02020603050405020304" pitchFamily="18" charset="0"/>
        <a:defRPr sz="3017">
          <a:solidFill>
            <a:srgbClr val="000000"/>
          </a:solidFill>
          <a:latin typeface="Open Sans" panose="020B0606030504020204" pitchFamily="34" charset="0"/>
          <a:ea typeface="Bitstream Vera Sans" charset="0"/>
          <a:cs typeface="Open Sans" panose="020B0606030504020204" pitchFamily="34" charset="0"/>
        </a:defRPr>
      </a:lvl3pPr>
      <a:lvl4pPr algn="ctr" defTabSz="564724" rtl="0" eaLnBrk="1" fontAlgn="base" hangingPunct="1">
        <a:spcBef>
          <a:spcPct val="0"/>
        </a:spcBef>
        <a:spcAft>
          <a:spcPct val="0"/>
        </a:spcAft>
        <a:buClr>
          <a:srgbClr val="000000"/>
        </a:buClr>
        <a:buSzPct val="100000"/>
        <a:buFont typeface="Times New Roman" panose="02020603050405020304" pitchFamily="18" charset="0"/>
        <a:defRPr sz="3017">
          <a:solidFill>
            <a:srgbClr val="000000"/>
          </a:solidFill>
          <a:latin typeface="Open Sans" panose="020B0606030504020204" pitchFamily="34" charset="0"/>
          <a:ea typeface="Bitstream Vera Sans" charset="0"/>
          <a:cs typeface="Open Sans" panose="020B0606030504020204" pitchFamily="34" charset="0"/>
        </a:defRPr>
      </a:lvl4pPr>
      <a:lvl5pPr algn="ctr" defTabSz="564724" rtl="0" eaLnBrk="1" fontAlgn="base" hangingPunct="1">
        <a:spcBef>
          <a:spcPct val="0"/>
        </a:spcBef>
        <a:spcAft>
          <a:spcPct val="0"/>
        </a:spcAft>
        <a:buClr>
          <a:srgbClr val="000000"/>
        </a:buClr>
        <a:buSzPct val="100000"/>
        <a:buFont typeface="Times New Roman" panose="02020603050405020304" pitchFamily="18" charset="0"/>
        <a:defRPr sz="3017">
          <a:solidFill>
            <a:srgbClr val="000000"/>
          </a:solidFill>
          <a:latin typeface="Open Sans" panose="020B0606030504020204" pitchFamily="34" charset="0"/>
          <a:ea typeface="Bitstream Vera Sans" charset="0"/>
          <a:cs typeface="Open Sans" panose="020B0606030504020204" pitchFamily="34" charset="0"/>
        </a:defRPr>
      </a:lvl5pPr>
      <a:lvl6pPr marL="3160852" indent="-287350" algn="ctr" defTabSz="564724" rtl="0" eaLnBrk="1" fontAlgn="base" hangingPunct="1">
        <a:spcBef>
          <a:spcPct val="0"/>
        </a:spcBef>
        <a:spcAft>
          <a:spcPct val="0"/>
        </a:spcAft>
        <a:buClr>
          <a:srgbClr val="000000"/>
        </a:buClr>
        <a:buSzPct val="100000"/>
        <a:buFont typeface="Times New Roman" pitchFamily="16" charset="0"/>
        <a:defRPr sz="3017">
          <a:solidFill>
            <a:srgbClr val="000000"/>
          </a:solidFill>
          <a:latin typeface="Arial" charset="0"/>
          <a:ea typeface="Bitstream Vera Sans" charset="0"/>
          <a:cs typeface="Bitstream Vera Sans" charset="0"/>
        </a:defRPr>
      </a:lvl6pPr>
      <a:lvl7pPr marL="3735553" indent="-287350" algn="ctr" defTabSz="564724" rtl="0" eaLnBrk="1" fontAlgn="base" hangingPunct="1">
        <a:spcBef>
          <a:spcPct val="0"/>
        </a:spcBef>
        <a:spcAft>
          <a:spcPct val="0"/>
        </a:spcAft>
        <a:buClr>
          <a:srgbClr val="000000"/>
        </a:buClr>
        <a:buSzPct val="100000"/>
        <a:buFont typeface="Times New Roman" pitchFamily="16" charset="0"/>
        <a:defRPr sz="3017">
          <a:solidFill>
            <a:srgbClr val="000000"/>
          </a:solidFill>
          <a:latin typeface="Arial" charset="0"/>
          <a:ea typeface="Bitstream Vera Sans" charset="0"/>
          <a:cs typeface="Bitstream Vera Sans" charset="0"/>
        </a:defRPr>
      </a:lvl7pPr>
      <a:lvl8pPr marL="4310253" indent="-287350" algn="ctr" defTabSz="564724" rtl="0" eaLnBrk="1" fontAlgn="base" hangingPunct="1">
        <a:spcBef>
          <a:spcPct val="0"/>
        </a:spcBef>
        <a:spcAft>
          <a:spcPct val="0"/>
        </a:spcAft>
        <a:buClr>
          <a:srgbClr val="000000"/>
        </a:buClr>
        <a:buSzPct val="100000"/>
        <a:buFont typeface="Times New Roman" pitchFamily="16" charset="0"/>
        <a:defRPr sz="3017">
          <a:solidFill>
            <a:srgbClr val="000000"/>
          </a:solidFill>
          <a:latin typeface="Arial" charset="0"/>
          <a:ea typeface="Bitstream Vera Sans" charset="0"/>
          <a:cs typeface="Bitstream Vera Sans" charset="0"/>
        </a:defRPr>
      </a:lvl8pPr>
      <a:lvl9pPr marL="4884953" indent="-287350" algn="ctr" defTabSz="564724" rtl="0" eaLnBrk="1" fontAlgn="base" hangingPunct="1">
        <a:spcBef>
          <a:spcPct val="0"/>
        </a:spcBef>
        <a:spcAft>
          <a:spcPct val="0"/>
        </a:spcAft>
        <a:buClr>
          <a:srgbClr val="000000"/>
        </a:buClr>
        <a:buSzPct val="100000"/>
        <a:buFont typeface="Times New Roman" pitchFamily="16" charset="0"/>
        <a:defRPr sz="3017">
          <a:solidFill>
            <a:srgbClr val="000000"/>
          </a:solidFill>
          <a:latin typeface="Arial" charset="0"/>
          <a:ea typeface="Bitstream Vera Sans" charset="0"/>
          <a:cs typeface="Bitstream Vera Sans" charset="0"/>
        </a:defRPr>
      </a:lvl9pPr>
    </p:titleStyle>
    <p:bodyStyle>
      <a:lvl1pPr marL="431025" indent="-431025" algn="ctr" defTabSz="564724" rtl="0" eaLnBrk="1" fontAlgn="base" hangingPunct="1">
        <a:lnSpc>
          <a:spcPct val="130000"/>
        </a:lnSpc>
        <a:spcBef>
          <a:spcPts val="534"/>
        </a:spcBef>
        <a:spcAft>
          <a:spcPct val="0"/>
        </a:spcAft>
        <a:buClr>
          <a:srgbClr val="000000"/>
        </a:buClr>
        <a:buSzPct val="100000"/>
        <a:buFont typeface="Times New Roman" panose="02020603050405020304" pitchFamily="18" charset="0"/>
        <a:defRPr sz="2388">
          <a:solidFill>
            <a:srgbClr val="000000"/>
          </a:solidFill>
          <a:latin typeface="Open Sans" panose="020B0606030504020204" pitchFamily="34" charset="0"/>
          <a:ea typeface="Open Sans" panose="020B0606030504020204" pitchFamily="34" charset="0"/>
          <a:cs typeface="Open Sans" panose="020B0606030504020204" pitchFamily="34" charset="0"/>
        </a:defRPr>
      </a:lvl1pPr>
      <a:lvl2pPr marL="933888" indent="-359188" algn="ctr" defTabSz="564724" rtl="0" eaLnBrk="1" fontAlgn="base" hangingPunct="1">
        <a:lnSpc>
          <a:spcPct val="120000"/>
        </a:lnSpc>
        <a:spcBef>
          <a:spcPts val="440"/>
        </a:spcBef>
        <a:spcAft>
          <a:spcPct val="0"/>
        </a:spcAft>
        <a:buClr>
          <a:srgbClr val="000000"/>
        </a:buClr>
        <a:buSzPct val="100000"/>
        <a:buFont typeface="Times New Roman" panose="02020603050405020304" pitchFamily="18" charset="0"/>
        <a:defRPr sz="2388">
          <a:solidFill>
            <a:srgbClr val="000000"/>
          </a:solidFill>
          <a:latin typeface="Open Sans" panose="020B0606030504020204" pitchFamily="34" charset="0"/>
          <a:ea typeface="Open Sans" panose="020B0606030504020204" pitchFamily="34" charset="0"/>
          <a:cs typeface="Open Sans" panose="020B0606030504020204" pitchFamily="34" charset="0"/>
        </a:defRPr>
      </a:lvl2pPr>
      <a:lvl3pPr marL="1436751" indent="-287350" algn="ctr" defTabSz="564724" rtl="0" eaLnBrk="1" fontAlgn="base" hangingPunct="1">
        <a:lnSpc>
          <a:spcPct val="120000"/>
        </a:lnSpc>
        <a:spcBef>
          <a:spcPts val="409"/>
        </a:spcBef>
        <a:spcAft>
          <a:spcPct val="0"/>
        </a:spcAft>
        <a:buClr>
          <a:srgbClr val="000000"/>
        </a:buClr>
        <a:buSzPct val="100000"/>
        <a:buFont typeface="Times New Roman" panose="02020603050405020304" pitchFamily="18" charset="0"/>
        <a:defRPr sz="2388">
          <a:solidFill>
            <a:srgbClr val="000000"/>
          </a:solidFill>
          <a:latin typeface="Open Sans" panose="020B0606030504020204" pitchFamily="34" charset="0"/>
          <a:ea typeface="Open Sans" panose="020B0606030504020204" pitchFamily="34" charset="0"/>
          <a:cs typeface="Open Sans" panose="020B0606030504020204" pitchFamily="34" charset="0"/>
        </a:defRPr>
      </a:lvl3pPr>
      <a:lvl4pPr marL="2011451" indent="-287350" algn="ctr" defTabSz="564724" rtl="0" eaLnBrk="1" fontAlgn="base" hangingPunct="1">
        <a:spcBef>
          <a:spcPts val="566"/>
        </a:spcBef>
        <a:spcAft>
          <a:spcPct val="0"/>
        </a:spcAft>
        <a:buClr>
          <a:srgbClr val="000000"/>
        </a:buClr>
        <a:buSzPct val="100000"/>
        <a:buFont typeface="Times New Roman" panose="02020603050405020304" pitchFamily="18" charset="0"/>
        <a:defRPr sz="2388">
          <a:solidFill>
            <a:srgbClr val="000000"/>
          </a:solidFill>
          <a:latin typeface="Open Sans" panose="020B0606030504020204" pitchFamily="34" charset="0"/>
          <a:ea typeface="Open Sans" panose="020B0606030504020204" pitchFamily="34" charset="0"/>
          <a:cs typeface="Open Sans" panose="020B0606030504020204" pitchFamily="34" charset="0"/>
        </a:defRPr>
      </a:lvl4pPr>
      <a:lvl5pPr marL="2586152" indent="-287350" algn="ctr" defTabSz="564724" rtl="0" eaLnBrk="1" fontAlgn="base" hangingPunct="1">
        <a:spcBef>
          <a:spcPts val="503"/>
        </a:spcBef>
        <a:spcAft>
          <a:spcPct val="0"/>
        </a:spcAft>
        <a:buClr>
          <a:srgbClr val="000000"/>
        </a:buClr>
        <a:buSzPct val="100000"/>
        <a:buFont typeface="Times New Roman" panose="02020603050405020304" pitchFamily="18" charset="0"/>
        <a:defRPr sz="2388">
          <a:solidFill>
            <a:srgbClr val="000000"/>
          </a:solidFill>
          <a:latin typeface="Open Sans" panose="020B0606030504020204" pitchFamily="34" charset="0"/>
          <a:ea typeface="Open Sans" panose="020B0606030504020204" pitchFamily="34" charset="0"/>
          <a:cs typeface="Open Sans" panose="020B0606030504020204" pitchFamily="34" charset="0"/>
        </a:defRPr>
      </a:lvl5pPr>
      <a:lvl6pPr marL="3160852" indent="-287350" algn="ctr" defTabSz="564724" rtl="0" eaLnBrk="1" fontAlgn="base" hangingPunct="1">
        <a:spcBef>
          <a:spcPts val="503"/>
        </a:spcBef>
        <a:spcAft>
          <a:spcPct val="0"/>
        </a:spcAft>
        <a:buClr>
          <a:srgbClr val="000000"/>
        </a:buClr>
        <a:buSzPct val="100000"/>
        <a:buFont typeface="Times New Roman" pitchFamily="16" charset="0"/>
        <a:defRPr sz="2388">
          <a:solidFill>
            <a:srgbClr val="000000"/>
          </a:solidFill>
          <a:latin typeface="+mn-lt"/>
          <a:ea typeface="+mn-ea"/>
          <a:cs typeface="+mn-cs"/>
        </a:defRPr>
      </a:lvl6pPr>
      <a:lvl7pPr marL="3735553" indent="-287350" algn="ctr" defTabSz="564724" rtl="0" eaLnBrk="1" fontAlgn="base" hangingPunct="1">
        <a:spcBef>
          <a:spcPts val="503"/>
        </a:spcBef>
        <a:spcAft>
          <a:spcPct val="0"/>
        </a:spcAft>
        <a:buClr>
          <a:srgbClr val="000000"/>
        </a:buClr>
        <a:buSzPct val="100000"/>
        <a:buFont typeface="Times New Roman" pitchFamily="16" charset="0"/>
        <a:defRPr sz="2388">
          <a:solidFill>
            <a:srgbClr val="000000"/>
          </a:solidFill>
          <a:latin typeface="+mn-lt"/>
          <a:ea typeface="+mn-ea"/>
          <a:cs typeface="+mn-cs"/>
        </a:defRPr>
      </a:lvl7pPr>
      <a:lvl8pPr marL="4310253" indent="-287350" algn="ctr" defTabSz="564724" rtl="0" eaLnBrk="1" fontAlgn="base" hangingPunct="1">
        <a:spcBef>
          <a:spcPts val="503"/>
        </a:spcBef>
        <a:spcAft>
          <a:spcPct val="0"/>
        </a:spcAft>
        <a:buClr>
          <a:srgbClr val="000000"/>
        </a:buClr>
        <a:buSzPct val="100000"/>
        <a:buFont typeface="Times New Roman" pitchFamily="16" charset="0"/>
        <a:defRPr sz="2388">
          <a:solidFill>
            <a:srgbClr val="000000"/>
          </a:solidFill>
          <a:latin typeface="+mn-lt"/>
          <a:ea typeface="+mn-ea"/>
          <a:cs typeface="+mn-cs"/>
        </a:defRPr>
      </a:lvl8pPr>
      <a:lvl9pPr marL="4884953" indent="-287350" algn="ctr" defTabSz="564724" rtl="0" eaLnBrk="1" fontAlgn="base" hangingPunct="1">
        <a:spcBef>
          <a:spcPts val="503"/>
        </a:spcBef>
        <a:spcAft>
          <a:spcPct val="0"/>
        </a:spcAft>
        <a:buClr>
          <a:srgbClr val="000000"/>
        </a:buClr>
        <a:buSzPct val="100000"/>
        <a:buFont typeface="Times New Roman" pitchFamily="16" charset="0"/>
        <a:defRPr sz="2388">
          <a:solidFill>
            <a:srgbClr val="000000"/>
          </a:solidFill>
          <a:latin typeface="+mn-lt"/>
          <a:ea typeface="+mn-ea"/>
          <a:cs typeface="+mn-cs"/>
        </a:defRPr>
      </a:lvl9pPr>
    </p:bodyStyle>
    <p:otherStyle>
      <a:defPPr>
        <a:defRPr lang="fr-FR"/>
      </a:defPPr>
      <a:lvl1pPr marL="0" algn="l" defTabSz="1149401" rtl="0" eaLnBrk="1" latinLnBrk="0" hangingPunct="1">
        <a:defRPr sz="2263" kern="1200">
          <a:solidFill>
            <a:schemeClr val="tx1"/>
          </a:solidFill>
          <a:latin typeface="+mn-lt"/>
          <a:ea typeface="+mn-ea"/>
          <a:cs typeface="+mn-cs"/>
        </a:defRPr>
      </a:lvl1pPr>
      <a:lvl2pPr marL="574700" algn="l" defTabSz="1149401" rtl="0" eaLnBrk="1" latinLnBrk="0" hangingPunct="1">
        <a:defRPr sz="2263" kern="1200">
          <a:solidFill>
            <a:schemeClr val="tx1"/>
          </a:solidFill>
          <a:latin typeface="+mn-lt"/>
          <a:ea typeface="+mn-ea"/>
          <a:cs typeface="+mn-cs"/>
        </a:defRPr>
      </a:lvl2pPr>
      <a:lvl3pPr marL="1149401" algn="l" defTabSz="1149401" rtl="0" eaLnBrk="1" latinLnBrk="0" hangingPunct="1">
        <a:defRPr sz="2263" kern="1200">
          <a:solidFill>
            <a:schemeClr val="tx1"/>
          </a:solidFill>
          <a:latin typeface="+mn-lt"/>
          <a:ea typeface="+mn-ea"/>
          <a:cs typeface="+mn-cs"/>
        </a:defRPr>
      </a:lvl3pPr>
      <a:lvl4pPr marL="1724101" algn="l" defTabSz="1149401" rtl="0" eaLnBrk="1" latinLnBrk="0" hangingPunct="1">
        <a:defRPr sz="2263" kern="1200">
          <a:solidFill>
            <a:schemeClr val="tx1"/>
          </a:solidFill>
          <a:latin typeface="+mn-lt"/>
          <a:ea typeface="+mn-ea"/>
          <a:cs typeface="+mn-cs"/>
        </a:defRPr>
      </a:lvl4pPr>
      <a:lvl5pPr marL="2298802" algn="l" defTabSz="1149401" rtl="0" eaLnBrk="1" latinLnBrk="0" hangingPunct="1">
        <a:defRPr sz="2263" kern="1200">
          <a:solidFill>
            <a:schemeClr val="tx1"/>
          </a:solidFill>
          <a:latin typeface="+mn-lt"/>
          <a:ea typeface="+mn-ea"/>
          <a:cs typeface="+mn-cs"/>
        </a:defRPr>
      </a:lvl5pPr>
      <a:lvl6pPr marL="2873502" algn="l" defTabSz="1149401" rtl="0" eaLnBrk="1" latinLnBrk="0" hangingPunct="1">
        <a:defRPr sz="2263" kern="1200">
          <a:solidFill>
            <a:schemeClr val="tx1"/>
          </a:solidFill>
          <a:latin typeface="+mn-lt"/>
          <a:ea typeface="+mn-ea"/>
          <a:cs typeface="+mn-cs"/>
        </a:defRPr>
      </a:lvl6pPr>
      <a:lvl7pPr marL="3448202" algn="l" defTabSz="1149401" rtl="0" eaLnBrk="1" latinLnBrk="0" hangingPunct="1">
        <a:defRPr sz="2263" kern="1200">
          <a:solidFill>
            <a:schemeClr val="tx1"/>
          </a:solidFill>
          <a:latin typeface="+mn-lt"/>
          <a:ea typeface="+mn-ea"/>
          <a:cs typeface="+mn-cs"/>
        </a:defRPr>
      </a:lvl7pPr>
      <a:lvl8pPr marL="4022903" algn="l" defTabSz="1149401" rtl="0" eaLnBrk="1" latinLnBrk="0" hangingPunct="1">
        <a:defRPr sz="2263" kern="1200">
          <a:solidFill>
            <a:schemeClr val="tx1"/>
          </a:solidFill>
          <a:latin typeface="+mn-lt"/>
          <a:ea typeface="+mn-ea"/>
          <a:cs typeface="+mn-cs"/>
        </a:defRPr>
      </a:lvl8pPr>
      <a:lvl9pPr marL="4597603" algn="l" defTabSz="1149401" rtl="0" eaLnBrk="1" latinLnBrk="0" hangingPunct="1">
        <a:defRPr sz="22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a:extLst>
              <a:ext uri="{FF2B5EF4-FFF2-40B4-BE49-F238E27FC236}">
                <a16:creationId xmlns="" xmlns:a16="http://schemas.microsoft.com/office/drawing/2014/main" id="{48BFFA51-5020-40DA-AA00-4DB64E607DB5}"/>
              </a:ext>
            </a:extLst>
          </p:cNvPr>
          <p:cNvSpPr>
            <a:spLocks noGrp="1" noChangeArrowheads="1"/>
          </p:cNvSpPr>
          <p:nvPr>
            <p:ph type="ctrTitle"/>
          </p:nvPr>
        </p:nvSpPr>
        <p:spPr>
          <a:xfrm>
            <a:off x="1007735" y="1426442"/>
            <a:ext cx="11424307" cy="2353395"/>
          </a:xfrm>
        </p:spPr>
        <p:txBody>
          <a:bodyPr anchor="t">
            <a:noAutofit/>
          </a:bodyPr>
          <a:lstStyle/>
          <a:p>
            <a:r>
              <a:rPr lang="fr-FR" altLang="fr-FR" dirty="0"/>
              <a:t>Prise en compte de l’ACV dynamique au sein des travaux d’évaluation des bâtiments </a:t>
            </a:r>
            <a:br>
              <a:rPr lang="fr-FR" altLang="fr-FR" dirty="0"/>
            </a:br>
            <a:r>
              <a:rPr lang="fr-FR" altLang="fr-FR" dirty="0"/>
              <a:t/>
            </a:r>
            <a:br>
              <a:rPr lang="fr-FR" altLang="fr-FR" dirty="0"/>
            </a:br>
            <a:r>
              <a:rPr lang="fr-FR" altLang="fr-FR" dirty="0" smtClean="0"/>
              <a:t>20 juillet 2020</a:t>
            </a:r>
            <a:endParaRPr lang="en-US" altLang="fr-FR" dirty="0"/>
          </a:p>
        </p:txBody>
      </p:sp>
      <p:sp>
        <p:nvSpPr>
          <p:cNvPr id="3075" name="Sous-titre 2">
            <a:extLst>
              <a:ext uri="{FF2B5EF4-FFF2-40B4-BE49-F238E27FC236}">
                <a16:creationId xmlns="" xmlns:a16="http://schemas.microsoft.com/office/drawing/2014/main" id="{8707A945-B47F-4E98-9A6D-7E1EF70F2B23}"/>
              </a:ext>
            </a:extLst>
          </p:cNvPr>
          <p:cNvSpPr>
            <a:spLocks noGrp="1" noChangeArrowheads="1"/>
          </p:cNvSpPr>
          <p:nvPr>
            <p:ph type="subTitle" idx="1"/>
          </p:nvPr>
        </p:nvSpPr>
        <p:spPr>
          <a:xfrm>
            <a:off x="2015468" y="6300117"/>
            <a:ext cx="8880884" cy="1537532"/>
          </a:xfrm>
        </p:spPr>
        <p:txBody>
          <a:bodyPr/>
          <a:lstStyle/>
          <a:p>
            <a:r>
              <a:rPr lang="fr-FR" altLang="fr-FR" sz="1760" dirty="0" smtClean="0"/>
              <a:t>Présentation pour la réunion du  20 juillet 2020 sur la RE2020/ carbone faite par l’AIMCC</a:t>
            </a:r>
          </a:p>
          <a:p>
            <a:r>
              <a:rPr lang="fr-FR" altLang="fr-FR" sz="1760" dirty="0" smtClean="0"/>
              <a:t>sur la base de la présentation faite au </a:t>
            </a:r>
            <a:r>
              <a:rPr lang="fr-FR" altLang="fr-FR" sz="1760" dirty="0"/>
              <a:t>GT Indicateurs </a:t>
            </a:r>
            <a:r>
              <a:rPr lang="fr-FR" altLang="fr-FR" sz="1760" dirty="0" smtClean="0"/>
              <a:t>environnementaux de </a:t>
            </a:r>
            <a:r>
              <a:rPr lang="fr-FR" altLang="fr-FR" sz="1760" dirty="0"/>
              <a:t>l’Alliance HQE </a:t>
            </a:r>
            <a:r>
              <a:rPr lang="fr-FR" altLang="fr-FR" sz="1760" dirty="0" smtClean="0"/>
              <a:t>GBC avec l’accord de Solinnen</a:t>
            </a:r>
            <a:endParaRPr lang="fr-FR" altLang="fr-FR" b="1" dirty="0"/>
          </a:p>
          <a:p>
            <a:endParaRPr lang="fr-FR" altLang="fr-F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4F33DBD9-34EC-47F4-9048-E3EFE1BEDA2A}"/>
              </a:ext>
            </a:extLst>
          </p:cNvPr>
          <p:cNvSpPr>
            <a:spLocks noGrp="1"/>
          </p:cNvSpPr>
          <p:nvPr>
            <p:ph type="title"/>
          </p:nvPr>
        </p:nvSpPr>
        <p:spPr/>
        <p:txBody>
          <a:bodyPr/>
          <a:lstStyle/>
          <a:p>
            <a:r>
              <a:rPr lang="fr-FR" dirty="0"/>
              <a:t>Emissions après l’horizon de temps</a:t>
            </a:r>
          </a:p>
        </p:txBody>
      </p:sp>
      <p:sp>
        <p:nvSpPr>
          <p:cNvPr id="5" name="Espace réservé du contenu 4">
            <a:extLst>
              <a:ext uri="{FF2B5EF4-FFF2-40B4-BE49-F238E27FC236}">
                <a16:creationId xmlns="" xmlns:a16="http://schemas.microsoft.com/office/drawing/2014/main" id="{BDCBAC13-C0A4-4C98-B777-05F93CA75B2F}"/>
              </a:ext>
            </a:extLst>
          </p:cNvPr>
          <p:cNvSpPr>
            <a:spLocks noGrp="1"/>
          </p:cNvSpPr>
          <p:nvPr>
            <p:ph idx="1"/>
          </p:nvPr>
        </p:nvSpPr>
        <p:spPr/>
        <p:txBody>
          <a:bodyPr/>
          <a:lstStyle/>
          <a:p>
            <a:pPr>
              <a:buFont typeface="Arial" panose="020B0604020202020204" pitchFamily="34" charset="0"/>
              <a:buChar char="•"/>
            </a:pPr>
            <a:r>
              <a:rPr lang="fr-FR" sz="2800" dirty="0"/>
              <a:t>Avec une ACV dynamique à horizon fixe tel que proposé</a:t>
            </a:r>
            <a:br>
              <a:rPr lang="fr-FR" sz="2800" dirty="0"/>
            </a:br>
            <a:r>
              <a:rPr lang="fr-FR" sz="2800" b="1" dirty="0"/>
              <a:t>émettre après </a:t>
            </a:r>
            <a:r>
              <a:rPr lang="fr-FR" sz="2800" b="1" dirty="0" smtClean="0"/>
              <a:t>l’horizon </a:t>
            </a:r>
            <a:r>
              <a:rPr lang="fr-FR" sz="2800" b="1" dirty="0"/>
              <a:t>fixe est équivalent à ne pas </a:t>
            </a:r>
            <a:r>
              <a:rPr lang="fr-FR" sz="2800" b="1" dirty="0" smtClean="0"/>
              <a:t>émettre</a:t>
            </a:r>
          </a:p>
          <a:p>
            <a:pPr>
              <a:buFont typeface="Arial" panose="020B0604020202020204" pitchFamily="34" charset="0"/>
              <a:buChar char="•"/>
            </a:pPr>
            <a:endParaRPr lang="fr-FR" sz="2800" b="1" dirty="0"/>
          </a:p>
          <a:p>
            <a:pPr>
              <a:buFont typeface="Arial" panose="020B0604020202020204" pitchFamily="34" charset="0"/>
              <a:buChar char="•"/>
            </a:pPr>
            <a:endParaRPr lang="fr-FR" sz="2800" b="1" dirty="0" smtClean="0"/>
          </a:p>
          <a:p>
            <a:pPr>
              <a:buFont typeface="Arial" panose="020B0604020202020204" pitchFamily="34" charset="0"/>
              <a:buChar char="•"/>
            </a:pPr>
            <a:endParaRPr lang="fr-FR" sz="2800" b="1" dirty="0"/>
          </a:p>
          <a:p>
            <a:pPr>
              <a:buFont typeface="Arial" panose="020B0604020202020204" pitchFamily="34" charset="0"/>
              <a:buChar char="•"/>
            </a:pPr>
            <a:endParaRPr lang="fr-FR" sz="2800" b="1" dirty="0" smtClean="0"/>
          </a:p>
          <a:p>
            <a:pPr>
              <a:buFont typeface="Arial" panose="020B0604020202020204" pitchFamily="34" charset="0"/>
              <a:buChar char="•"/>
            </a:pPr>
            <a:endParaRPr lang="fr-FR" sz="2800" b="1" dirty="0"/>
          </a:p>
          <a:p>
            <a:pPr marL="0" indent="0"/>
            <a:endParaRPr lang="fr-FR" sz="2800" b="1" dirty="0"/>
          </a:p>
        </p:txBody>
      </p:sp>
      <p:graphicFrame>
        <p:nvGraphicFramePr>
          <p:cNvPr id="2" name="Tableau 2">
            <a:extLst>
              <a:ext uri="{FF2B5EF4-FFF2-40B4-BE49-F238E27FC236}">
                <a16:creationId xmlns="" xmlns:a16="http://schemas.microsoft.com/office/drawing/2014/main" id="{233568BC-D58C-4EDD-BD9A-0429EE025312}"/>
              </a:ext>
            </a:extLst>
          </p:cNvPr>
          <p:cNvGraphicFramePr>
            <a:graphicFrameLocks noGrp="1"/>
          </p:cNvGraphicFramePr>
          <p:nvPr>
            <p:extLst>
              <p:ext uri="{D42A27DB-BD31-4B8C-83A1-F6EECF244321}">
                <p14:modId xmlns:p14="http://schemas.microsoft.com/office/powerpoint/2010/main" val="2155010420"/>
              </p:ext>
            </p:extLst>
          </p:nvPr>
        </p:nvGraphicFramePr>
        <p:xfrm>
          <a:off x="3479527" y="2195661"/>
          <a:ext cx="6840760" cy="3096344"/>
        </p:xfrm>
        <a:graphic>
          <a:graphicData uri="http://schemas.openxmlformats.org/drawingml/2006/table">
            <a:tbl>
              <a:tblPr firstRow="1" bandRow="1">
                <a:tableStyleId>{5C22544A-7EE6-4342-B048-85BDC9FD1C3A}</a:tableStyleId>
              </a:tblPr>
              <a:tblGrid>
                <a:gridCol w="6840760">
                  <a:extLst>
                    <a:ext uri="{9D8B030D-6E8A-4147-A177-3AD203B41FA5}">
                      <a16:colId xmlns="" xmlns:a16="http://schemas.microsoft.com/office/drawing/2014/main" val="1371135774"/>
                    </a:ext>
                  </a:extLst>
                </a:gridCol>
              </a:tblGrid>
              <a:tr h="1232362">
                <a:tc>
                  <a:txBody>
                    <a:bodyPr/>
                    <a:lstStyle/>
                    <a:p>
                      <a:pPr algn="ctr"/>
                      <a:r>
                        <a:rPr lang="fr-FR" sz="2200" dirty="0">
                          <a:latin typeface="Open Sans" panose="020B0606030504020204" pitchFamily="34" charset="0"/>
                          <a:ea typeface="Open Sans" panose="020B0606030504020204" pitchFamily="34" charset="0"/>
                          <a:cs typeface="Open Sans" panose="020B0606030504020204" pitchFamily="34" charset="0"/>
                        </a:rPr>
                        <a:t>Transfert aux générations futures</a:t>
                      </a:r>
                    </a:p>
                  </a:txBody>
                  <a:tcPr/>
                </a:tc>
                <a:extLst>
                  <a:ext uri="{0D108BD9-81ED-4DB2-BD59-A6C34878D82A}">
                    <a16:rowId xmlns="" xmlns:a16="http://schemas.microsoft.com/office/drawing/2014/main" val="2127037184"/>
                  </a:ext>
                </a:extLst>
              </a:tr>
              <a:tr h="1863982">
                <a:tc>
                  <a:txBody>
                    <a:bodyPr/>
                    <a:lstStyle/>
                    <a:p>
                      <a:pPr marL="342900" indent="-342900">
                        <a:buFont typeface="Arial" panose="020B0604020202020204" pitchFamily="34" charset="0"/>
                        <a:buChar char="•"/>
                      </a:pPr>
                      <a:r>
                        <a:rPr lang="fr-FR" sz="2200" dirty="0">
                          <a:latin typeface="Open Sans" panose="020B0606030504020204" pitchFamily="34" charset="0"/>
                          <a:ea typeface="Open Sans" panose="020B0606030504020204" pitchFamily="34" charset="0"/>
                          <a:cs typeface="Open Sans" panose="020B0606030504020204" pitchFamily="34" charset="0"/>
                        </a:rPr>
                        <a:t>L’indicateur favoriserait les solutions qui repoussent les émissions après l’horizon défini, au risque de </a:t>
                      </a:r>
                      <a:r>
                        <a:rPr lang="fr-FR" sz="2200" b="1" dirty="0">
                          <a:latin typeface="Open Sans" panose="020B0606030504020204" pitchFamily="34" charset="0"/>
                          <a:ea typeface="Open Sans" panose="020B0606030504020204" pitchFamily="34" charset="0"/>
                          <a:cs typeface="Open Sans" panose="020B0606030504020204" pitchFamily="34" charset="0"/>
                        </a:rPr>
                        <a:t>transférer l’effort qui doit être fournit maintenant aux générations futures</a:t>
                      </a:r>
                    </a:p>
                  </a:txBody>
                  <a:tcPr/>
                </a:tc>
                <a:extLst>
                  <a:ext uri="{0D108BD9-81ED-4DB2-BD59-A6C34878D82A}">
                    <a16:rowId xmlns="" xmlns:a16="http://schemas.microsoft.com/office/drawing/2014/main" val="2734259695"/>
                  </a:ext>
                </a:extLst>
              </a:tr>
            </a:tbl>
          </a:graphicData>
        </a:graphic>
      </p:graphicFrame>
    </p:spTree>
    <p:extLst>
      <p:ext uri="{BB962C8B-B14F-4D97-AF65-F5344CB8AC3E}">
        <p14:creationId xmlns:p14="http://schemas.microsoft.com/office/powerpoint/2010/main" val="1398160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BF70A5C-63BF-43C6-91F5-9246E8B492C0}"/>
              </a:ext>
            </a:extLst>
          </p:cNvPr>
          <p:cNvSpPr>
            <a:spLocks noGrp="1"/>
          </p:cNvSpPr>
          <p:nvPr>
            <p:ph type="title"/>
          </p:nvPr>
        </p:nvSpPr>
        <p:spPr/>
        <p:txBody>
          <a:bodyPr/>
          <a:lstStyle/>
          <a:p>
            <a:r>
              <a:rPr lang="fr-FR" dirty="0"/>
              <a:t>Calcul d’actualisation des impacts et pas ACV dynamique</a:t>
            </a:r>
          </a:p>
        </p:txBody>
      </p:sp>
      <p:sp>
        <p:nvSpPr>
          <p:cNvPr id="3" name="Espace réservé du contenu 2">
            <a:extLst>
              <a:ext uri="{FF2B5EF4-FFF2-40B4-BE49-F238E27FC236}">
                <a16:creationId xmlns="" xmlns:a16="http://schemas.microsoft.com/office/drawing/2014/main" id="{69BAE250-D98C-40D8-880A-D508A5E32D98}"/>
              </a:ext>
            </a:extLst>
          </p:cNvPr>
          <p:cNvSpPr>
            <a:spLocks noGrp="1"/>
          </p:cNvSpPr>
          <p:nvPr>
            <p:ph idx="1"/>
          </p:nvPr>
        </p:nvSpPr>
        <p:spPr>
          <a:xfrm>
            <a:off x="468946" y="827509"/>
            <a:ext cx="12531816" cy="6192688"/>
          </a:xfrm>
        </p:spPr>
        <p:txBody>
          <a:bodyPr/>
          <a:lstStyle/>
          <a:p>
            <a:pPr marL="0" indent="0"/>
            <a:r>
              <a:rPr lang="fr-FR" sz="2400" b="1" dirty="0"/>
              <a:t>La méthode actuelle n’est pas un calcul d’ACV dynamique mais un calcul d’actualisation d’impacts</a:t>
            </a:r>
          </a:p>
          <a:p>
            <a:pPr marL="0" indent="0"/>
            <a:r>
              <a:rPr lang="fr-FR" sz="2400" b="1" dirty="0"/>
              <a:t>Ce calcul (assumé comme « simplifié ») présente des faiblesses</a:t>
            </a:r>
          </a:p>
        </p:txBody>
      </p:sp>
      <p:graphicFrame>
        <p:nvGraphicFramePr>
          <p:cNvPr id="4" name="Tableau 2">
            <a:extLst>
              <a:ext uri="{FF2B5EF4-FFF2-40B4-BE49-F238E27FC236}">
                <a16:creationId xmlns="" xmlns:a16="http://schemas.microsoft.com/office/drawing/2014/main" id="{5765919C-8D69-4073-AE6F-0D391B714432}"/>
              </a:ext>
            </a:extLst>
          </p:cNvPr>
          <p:cNvGraphicFramePr>
            <a:graphicFrameLocks noGrp="1"/>
          </p:cNvGraphicFramePr>
          <p:nvPr>
            <p:extLst>
              <p:ext uri="{D42A27DB-BD31-4B8C-83A1-F6EECF244321}">
                <p14:modId xmlns:p14="http://schemas.microsoft.com/office/powerpoint/2010/main" val="570072"/>
              </p:ext>
            </p:extLst>
          </p:nvPr>
        </p:nvGraphicFramePr>
        <p:xfrm>
          <a:off x="497267" y="1979637"/>
          <a:ext cx="6870692" cy="4680520"/>
        </p:xfrm>
        <a:graphic>
          <a:graphicData uri="http://schemas.openxmlformats.org/drawingml/2006/table">
            <a:tbl>
              <a:tblPr firstRow="1" bandRow="1">
                <a:tableStyleId>{5C22544A-7EE6-4342-B048-85BDC9FD1C3A}</a:tableStyleId>
              </a:tblPr>
              <a:tblGrid>
                <a:gridCol w="6870692">
                  <a:extLst>
                    <a:ext uri="{9D8B030D-6E8A-4147-A177-3AD203B41FA5}">
                      <a16:colId xmlns="" xmlns:a16="http://schemas.microsoft.com/office/drawing/2014/main" val="1371135774"/>
                    </a:ext>
                  </a:extLst>
                </a:gridCol>
              </a:tblGrid>
              <a:tr h="474835">
                <a:tc>
                  <a:txBody>
                    <a:bodyPr/>
                    <a:lstStyle/>
                    <a:p>
                      <a:pPr algn="ctr"/>
                      <a:r>
                        <a:rPr lang="fr-FR" sz="2200" dirty="0">
                          <a:latin typeface="Open Sans" panose="020B0606030504020204" pitchFamily="34" charset="0"/>
                          <a:ea typeface="Open Sans" panose="020B0606030504020204" pitchFamily="34" charset="0"/>
                          <a:cs typeface="Open Sans" panose="020B0606030504020204" pitchFamily="34" charset="0"/>
                        </a:rPr>
                        <a:t>Mode de calcul simplifié et effets de ce mode</a:t>
                      </a:r>
                    </a:p>
                  </a:txBody>
                  <a:tcPr/>
                </a:tc>
                <a:extLst>
                  <a:ext uri="{0D108BD9-81ED-4DB2-BD59-A6C34878D82A}">
                    <a16:rowId xmlns="" xmlns:a16="http://schemas.microsoft.com/office/drawing/2014/main" val="2127037184"/>
                  </a:ext>
                </a:extLst>
              </a:tr>
              <a:tr h="4205685">
                <a:tc>
                  <a:txBody>
                    <a:bodyPr/>
                    <a:lstStyle/>
                    <a:p>
                      <a:pPr marL="342900" indent="-342900">
                        <a:buFont typeface="Arial" panose="020B0604020202020204" pitchFamily="34" charset="0"/>
                        <a:buChar char="•"/>
                      </a:pPr>
                      <a:r>
                        <a:rPr lang="fr-FR" sz="2200" dirty="0">
                          <a:latin typeface="Open Sans" panose="020B0606030504020204" pitchFamily="34" charset="0"/>
                          <a:ea typeface="Open Sans" panose="020B0606030504020204" pitchFamily="34" charset="0"/>
                          <a:cs typeface="Open Sans" panose="020B0606030504020204" pitchFamily="34" charset="0"/>
                        </a:rPr>
                        <a:t>Un calcul d’ACV dynamique doit se faire à partir des flux élémentaires, au niveau de la </a:t>
                      </a:r>
                      <a:r>
                        <a:rPr lang="fr-FR" sz="2200" dirty="0" smtClean="0">
                          <a:latin typeface="Open Sans" panose="020B0606030504020204" pitchFamily="34" charset="0"/>
                          <a:ea typeface="Open Sans" panose="020B0606030504020204" pitchFamily="34" charset="0"/>
                          <a:cs typeface="Open Sans" panose="020B0606030504020204" pitchFamily="34" charset="0"/>
                        </a:rPr>
                        <a:t>FDES</a:t>
                      </a:r>
                    </a:p>
                    <a:p>
                      <a:pPr marL="0" indent="0">
                        <a:buFont typeface="Arial" panose="020B0604020202020204" pitchFamily="34" charset="0"/>
                        <a:buNone/>
                      </a:pPr>
                      <a:endParaRPr lang="fr-FR" sz="2200" dirty="0">
                        <a:latin typeface="Open Sans" panose="020B0606030504020204" pitchFamily="34" charset="0"/>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fr-FR" sz="2200" dirty="0">
                          <a:latin typeface="Open Sans" panose="020B0606030504020204" pitchFamily="34" charset="0"/>
                          <a:ea typeface="Open Sans" panose="020B0606030504020204" pitchFamily="34" charset="0"/>
                          <a:cs typeface="Open Sans" panose="020B0606030504020204" pitchFamily="34" charset="0"/>
                        </a:rPr>
                        <a:t>Un calcul simplifié est proposé au niveau du bâtiment, à partir des résultats des FDES</a:t>
                      </a:r>
                    </a:p>
                    <a:p>
                      <a:pPr marL="342900" indent="-342900">
                        <a:buFont typeface="Arial" panose="020B0604020202020204" pitchFamily="34" charset="0"/>
                        <a:buChar char="•"/>
                      </a:pPr>
                      <a:r>
                        <a:rPr lang="fr-FR" sz="2200" dirty="0">
                          <a:latin typeface="Open Sans" panose="020B0606030504020204" pitchFamily="34" charset="0"/>
                          <a:ea typeface="Open Sans" panose="020B0606030504020204" pitchFamily="34" charset="0"/>
                          <a:cs typeface="Open Sans" panose="020B0606030504020204" pitchFamily="34" charset="0"/>
                        </a:rPr>
                        <a:t>Par exemple, l’indicateur proposé sous-estime fortement l’influence d’une émission de méthane en fin de vie</a:t>
                      </a:r>
                    </a:p>
                    <a:p>
                      <a:pPr marL="342900" indent="-342900">
                        <a:buFont typeface="Arial" panose="020B0604020202020204" pitchFamily="34" charset="0"/>
                        <a:buChar char="•"/>
                      </a:pPr>
                      <a:r>
                        <a:rPr lang="fr-FR" sz="2200" dirty="0">
                          <a:latin typeface="Open Sans" panose="020B0606030504020204" pitchFamily="34" charset="0"/>
                          <a:ea typeface="Open Sans" panose="020B0606030504020204" pitchFamily="34" charset="0"/>
                          <a:cs typeface="Open Sans" panose="020B0606030504020204" pitchFamily="34" charset="0"/>
                        </a:rPr>
                        <a:t>Par exemple, les produits biosourcés émettent des GES autres que le CO</a:t>
                      </a:r>
                      <a:r>
                        <a:rPr lang="fr-FR" sz="2200" baseline="-25000" dirty="0">
                          <a:latin typeface="Open Sans" panose="020B0606030504020204" pitchFamily="34" charset="0"/>
                          <a:ea typeface="Open Sans" panose="020B0606030504020204" pitchFamily="34" charset="0"/>
                          <a:cs typeface="Open Sans" panose="020B0606030504020204" pitchFamily="34" charset="0"/>
                        </a:rPr>
                        <a:t>2</a:t>
                      </a:r>
                      <a:r>
                        <a:rPr lang="fr-FR" sz="2200" dirty="0">
                          <a:latin typeface="Open Sans" panose="020B0606030504020204" pitchFamily="34" charset="0"/>
                          <a:ea typeface="Open Sans" panose="020B0606030504020204" pitchFamily="34" charset="0"/>
                          <a:cs typeface="Open Sans" panose="020B0606030504020204" pitchFamily="34" charset="0"/>
                        </a:rPr>
                        <a:t> qui contribuent à l’empreinte carbone</a:t>
                      </a:r>
                    </a:p>
                  </a:txBody>
                  <a:tcPr/>
                </a:tc>
                <a:extLst>
                  <a:ext uri="{0D108BD9-81ED-4DB2-BD59-A6C34878D82A}">
                    <a16:rowId xmlns="" xmlns:a16="http://schemas.microsoft.com/office/drawing/2014/main" val="2734259695"/>
                  </a:ext>
                </a:extLst>
              </a:tr>
            </a:tbl>
          </a:graphicData>
        </a:graphic>
      </p:graphicFrame>
      <p:graphicFrame>
        <p:nvGraphicFramePr>
          <p:cNvPr id="6" name="Graphique 5">
            <a:extLst>
              <a:ext uri="{FF2B5EF4-FFF2-40B4-BE49-F238E27FC236}">
                <a16:creationId xmlns="" xmlns:a16="http://schemas.microsoft.com/office/drawing/2014/main" id="{CE53DA87-C710-4CF6-93EC-1926CE7A439C}"/>
              </a:ext>
            </a:extLst>
          </p:cNvPr>
          <p:cNvGraphicFramePr/>
          <p:nvPr>
            <p:extLst>
              <p:ext uri="{D42A27DB-BD31-4B8C-83A1-F6EECF244321}">
                <p14:modId xmlns:p14="http://schemas.microsoft.com/office/powerpoint/2010/main" val="3458396762"/>
              </p:ext>
            </p:extLst>
          </p:nvPr>
        </p:nvGraphicFramePr>
        <p:xfrm>
          <a:off x="7511975" y="2362353"/>
          <a:ext cx="5616624" cy="37217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1951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B122879-611C-4986-8275-3B33C90BA48B}"/>
              </a:ext>
            </a:extLst>
          </p:cNvPr>
          <p:cNvSpPr>
            <a:spLocks noGrp="1"/>
          </p:cNvSpPr>
          <p:nvPr>
            <p:ph type="title"/>
          </p:nvPr>
        </p:nvSpPr>
        <p:spPr/>
        <p:txBody>
          <a:bodyPr/>
          <a:lstStyle/>
          <a:p>
            <a:r>
              <a:rPr lang="fr-FR" dirty="0"/>
              <a:t>Cohérence avec les objectifs d’économie circulaire ?</a:t>
            </a:r>
          </a:p>
        </p:txBody>
      </p:sp>
      <p:sp>
        <p:nvSpPr>
          <p:cNvPr id="3" name="Espace réservé du contenu 2">
            <a:extLst>
              <a:ext uri="{FF2B5EF4-FFF2-40B4-BE49-F238E27FC236}">
                <a16:creationId xmlns="" xmlns:a16="http://schemas.microsoft.com/office/drawing/2014/main" id="{74DCC9D3-6F34-427B-8830-A1E2387A1878}"/>
              </a:ext>
            </a:extLst>
          </p:cNvPr>
          <p:cNvSpPr>
            <a:spLocks noGrp="1"/>
          </p:cNvSpPr>
          <p:nvPr>
            <p:ph idx="1"/>
          </p:nvPr>
        </p:nvSpPr>
        <p:spPr>
          <a:xfrm>
            <a:off x="468946" y="1619597"/>
            <a:ext cx="12531816" cy="5544616"/>
          </a:xfrm>
        </p:spPr>
        <p:txBody>
          <a:bodyPr/>
          <a:lstStyle/>
          <a:p>
            <a:r>
              <a:rPr lang="fr-FR" sz="2200" dirty="0"/>
              <a:t>•	</a:t>
            </a:r>
            <a:r>
              <a:rPr lang="fr-FR" sz="2400" dirty="0"/>
              <a:t>L’indicateur proposé </a:t>
            </a:r>
            <a:r>
              <a:rPr lang="fr-FR" sz="2400" b="1" u="sng" dirty="0"/>
              <a:t>minimise</a:t>
            </a:r>
            <a:r>
              <a:rPr lang="fr-FR" sz="2400" b="1" dirty="0"/>
              <a:t> les bénéfices liés au recyclage ou au réemploi </a:t>
            </a:r>
            <a:r>
              <a:rPr lang="fr-FR" sz="2400" dirty="0"/>
              <a:t>des produits de construction en fin de </a:t>
            </a:r>
            <a:r>
              <a:rPr lang="fr-FR" sz="2400" dirty="0" smtClean="0"/>
              <a:t>vie</a:t>
            </a:r>
            <a:endParaRPr lang="fr-FR" sz="2400" dirty="0"/>
          </a:p>
          <a:p>
            <a:pPr marL="457200" indent="-457200">
              <a:buFont typeface="Arial" panose="020B0604020202020204" pitchFamily="34" charset="0"/>
              <a:buChar char="•"/>
            </a:pPr>
            <a:endParaRPr lang="fr-FR" sz="2400" dirty="0"/>
          </a:p>
          <a:p>
            <a:pPr marL="457200" indent="-457200">
              <a:buFont typeface="Arial" panose="020B0604020202020204" pitchFamily="34" charset="0"/>
              <a:buChar char="•"/>
            </a:pPr>
            <a:r>
              <a:rPr lang="fr-FR" sz="2400" dirty="0"/>
              <a:t>L’indicateur peut donc </a:t>
            </a:r>
            <a:r>
              <a:rPr lang="fr-FR" sz="2400" b="1" dirty="0"/>
              <a:t>décourager les concepteurs de bâtiments d’utiliser des produits réutilisables ou recyclables</a:t>
            </a:r>
          </a:p>
          <a:p>
            <a:pPr marL="457200" indent="-457200">
              <a:buFont typeface="Arial" panose="020B0604020202020204" pitchFamily="34" charset="0"/>
              <a:buChar char="•"/>
            </a:pPr>
            <a:endParaRPr lang="fr-FR" sz="2400" dirty="0"/>
          </a:p>
          <a:p>
            <a:pPr marL="960063" lvl="1" indent="-457200">
              <a:buFont typeface="Arial" panose="020B0604020202020204" pitchFamily="34" charset="0"/>
              <a:buChar char="•"/>
            </a:pPr>
            <a:r>
              <a:rPr lang="fr-FR" sz="2400" dirty="0"/>
              <a:t>C’est contraire aux objectifs du gouvernement tels que présentés dans</a:t>
            </a:r>
            <a:br>
              <a:rPr lang="fr-FR" sz="2400" dirty="0"/>
            </a:br>
            <a:r>
              <a:rPr lang="fr-FR" sz="2400" dirty="0"/>
              <a:t>la loi de février 2020 relative à la lutte contre le gaspillage et à l’économie circulaire</a:t>
            </a:r>
          </a:p>
        </p:txBody>
      </p:sp>
    </p:spTree>
    <p:extLst>
      <p:ext uri="{BB962C8B-B14F-4D97-AF65-F5344CB8AC3E}">
        <p14:creationId xmlns:p14="http://schemas.microsoft.com/office/powerpoint/2010/main" val="1739684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7F57F42-B8C6-4361-851E-9458523418EB}"/>
              </a:ext>
            </a:extLst>
          </p:cNvPr>
          <p:cNvSpPr>
            <a:spLocks noGrp="1"/>
          </p:cNvSpPr>
          <p:nvPr>
            <p:ph type="title"/>
          </p:nvPr>
        </p:nvSpPr>
        <p:spPr/>
        <p:txBody>
          <a:bodyPr/>
          <a:lstStyle/>
          <a:p>
            <a:r>
              <a:rPr lang="fr-FR" dirty="0"/>
              <a:t>Conséquences inconnues d’un nouvel indicateur</a:t>
            </a:r>
          </a:p>
        </p:txBody>
      </p:sp>
      <p:sp>
        <p:nvSpPr>
          <p:cNvPr id="3" name="Espace réservé du contenu 2">
            <a:extLst>
              <a:ext uri="{FF2B5EF4-FFF2-40B4-BE49-F238E27FC236}">
                <a16:creationId xmlns="" xmlns:a16="http://schemas.microsoft.com/office/drawing/2014/main" id="{32F3F0BC-D8E1-4D73-804C-FC3983C1DC7D}"/>
              </a:ext>
            </a:extLst>
          </p:cNvPr>
          <p:cNvSpPr>
            <a:spLocks noGrp="1"/>
          </p:cNvSpPr>
          <p:nvPr>
            <p:ph idx="1"/>
          </p:nvPr>
        </p:nvSpPr>
        <p:spPr>
          <a:xfrm>
            <a:off x="471298" y="1392028"/>
            <a:ext cx="12531816" cy="6192688"/>
          </a:xfrm>
        </p:spPr>
        <p:txBody>
          <a:bodyPr/>
          <a:lstStyle/>
          <a:p>
            <a:pPr marL="0" indent="0"/>
            <a:r>
              <a:rPr lang="fr-FR" sz="2200" dirty="0"/>
              <a:t>Il </a:t>
            </a:r>
            <a:r>
              <a:rPr lang="fr-FR" sz="2400" dirty="0"/>
              <a:t>conviendrait de mener et mettre à disposition des </a:t>
            </a:r>
            <a:r>
              <a:rPr lang="fr-FR" sz="2400" b="1" dirty="0"/>
              <a:t>évaluations conséquentielles </a:t>
            </a:r>
            <a:r>
              <a:rPr lang="fr-FR" sz="2400" dirty="0"/>
              <a:t>pour analyser les conséquences économiques, environnementales et sociétales de l’introduction d’un tel indicateur dans la réglementation</a:t>
            </a:r>
          </a:p>
          <a:p>
            <a:pPr marL="0" indent="0"/>
            <a:endParaRPr lang="fr-FR" sz="2400" dirty="0"/>
          </a:p>
          <a:p>
            <a:pPr marL="342900" indent="-342900">
              <a:buFont typeface="Arial" panose="020B0604020202020204" pitchFamily="34" charset="0"/>
              <a:buChar char="•"/>
            </a:pPr>
            <a:r>
              <a:rPr lang="fr-FR" sz="2400" dirty="0"/>
              <a:t>L’avantage qui serait accordé par la réglementation</a:t>
            </a:r>
            <a:r>
              <a:rPr lang="fr-FR" sz="2400" b="1" dirty="0"/>
              <a:t>, hors consensus scientifique international, </a:t>
            </a:r>
            <a:r>
              <a:rPr lang="fr-FR" sz="2400" dirty="0"/>
              <a:t>aux matériaux contenant du carbone rejeté après la fin de vie du bâtiment (qu’ils soient d’origine fossile comme le plastique, ou biomasse comme le bois...) est très important, entraînant en France une très forte augmentation de la demande de ces matériaux</a:t>
            </a:r>
          </a:p>
          <a:p>
            <a:pPr marL="342900" indent="-342900">
              <a:buFont typeface="Arial" panose="020B0604020202020204" pitchFamily="34" charset="0"/>
              <a:buChar char="•"/>
            </a:pPr>
            <a:endParaRPr lang="fr-FR" sz="2400" dirty="0"/>
          </a:p>
          <a:p>
            <a:pPr marL="342900" indent="-342900">
              <a:buFont typeface="Arial" panose="020B0604020202020204" pitchFamily="34" charset="0"/>
              <a:buChar char="•"/>
            </a:pPr>
            <a:r>
              <a:rPr lang="fr-FR" sz="2400" dirty="0"/>
              <a:t>Les retombées sur l’économie (balance commerciale, résilience des activités industrielles...) comme sur l’environnement (impact sur la gestion des forêts ou la </a:t>
            </a:r>
            <a:r>
              <a:rPr lang="fr-FR" sz="2400" dirty="0" smtClean="0"/>
              <a:t>biodiversité) </a:t>
            </a:r>
            <a:r>
              <a:rPr lang="fr-FR" sz="2400" dirty="0"/>
              <a:t>doivent être analysées et partagées avant la mise en place d’un tel indicateur</a:t>
            </a:r>
          </a:p>
        </p:txBody>
      </p:sp>
    </p:spTree>
    <p:extLst>
      <p:ext uri="{BB962C8B-B14F-4D97-AF65-F5344CB8AC3E}">
        <p14:creationId xmlns:p14="http://schemas.microsoft.com/office/powerpoint/2010/main" val="1637238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0EB84CFF-A5B3-457E-9AB6-D617A11CEFC2}"/>
              </a:ext>
            </a:extLst>
          </p:cNvPr>
          <p:cNvSpPr>
            <a:spLocks noGrp="1"/>
          </p:cNvSpPr>
          <p:nvPr>
            <p:ph type="title"/>
          </p:nvPr>
        </p:nvSpPr>
        <p:spPr/>
        <p:txBody>
          <a:bodyPr/>
          <a:lstStyle/>
          <a:p>
            <a:r>
              <a:rPr lang="fr-FR" dirty="0"/>
              <a:t>Conclusions</a:t>
            </a:r>
          </a:p>
        </p:txBody>
      </p:sp>
      <p:sp>
        <p:nvSpPr>
          <p:cNvPr id="5" name="Espace réservé du texte 4">
            <a:extLst>
              <a:ext uri="{FF2B5EF4-FFF2-40B4-BE49-F238E27FC236}">
                <a16:creationId xmlns="" xmlns:a16="http://schemas.microsoft.com/office/drawing/2014/main" id="{8DAE1EAC-ED35-4B06-9B54-79F5E0C1E501}"/>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3933174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 xmlns:a16="http://schemas.microsoft.com/office/drawing/2014/main" id="{AFCFD471-86C9-4B89-9919-0769710F24CB}"/>
              </a:ext>
            </a:extLst>
          </p:cNvPr>
          <p:cNvSpPr>
            <a:spLocks noGrp="1"/>
          </p:cNvSpPr>
          <p:nvPr>
            <p:ph sz="half" idx="1"/>
          </p:nvPr>
        </p:nvSpPr>
        <p:spPr>
          <a:xfrm>
            <a:off x="468946" y="1475580"/>
            <a:ext cx="12515637" cy="5426871"/>
          </a:xfrm>
        </p:spPr>
        <p:txBody>
          <a:bodyPr/>
          <a:lstStyle/>
          <a:p>
            <a:pPr marL="342900" indent="-342900" algn="l">
              <a:buFont typeface="Arial" panose="020B0604020202020204" pitchFamily="34" charset="0"/>
              <a:buChar char="•"/>
            </a:pPr>
            <a:r>
              <a:rPr lang="fr-FR" sz="2400" dirty="0"/>
              <a:t>Indicateur inapproprié en l’état, et risqué</a:t>
            </a:r>
          </a:p>
          <a:p>
            <a:pPr marL="342900" indent="-342900" algn="l">
              <a:buFont typeface="Arial" panose="020B0604020202020204" pitchFamily="34" charset="0"/>
              <a:buChar char="•"/>
            </a:pPr>
            <a:endParaRPr lang="fr-FR" sz="2400" dirty="0"/>
          </a:p>
          <a:p>
            <a:pPr marL="342900" indent="-342900" algn="l">
              <a:buFont typeface="Arial" panose="020B0604020202020204" pitchFamily="34" charset="0"/>
              <a:buChar char="•"/>
            </a:pPr>
            <a:r>
              <a:rPr lang="fr-FR" sz="2400" dirty="0"/>
              <a:t>L’usage d’un tel indicateur nécessiterait au préalable</a:t>
            </a:r>
          </a:p>
          <a:p>
            <a:pPr marL="342900" indent="-342900" algn="l">
              <a:buFont typeface="Arial" panose="020B0604020202020204" pitchFamily="34" charset="0"/>
              <a:buChar char="•"/>
            </a:pPr>
            <a:endParaRPr lang="fr-FR" sz="2400" dirty="0"/>
          </a:p>
          <a:p>
            <a:pPr marL="845763" lvl="1" indent="-342900" algn="l">
              <a:buFont typeface="Arial" panose="020B0604020202020204" pitchFamily="34" charset="0"/>
              <a:buChar char="•"/>
            </a:pPr>
            <a:r>
              <a:rPr lang="fr-FR" sz="2400" dirty="0"/>
              <a:t>d’une part d’</a:t>
            </a:r>
            <a:r>
              <a:rPr lang="fr-FR" sz="2400" b="1" dirty="0"/>
              <a:t>obtenir un consensus fort sur cet indicateur</a:t>
            </a:r>
            <a:r>
              <a:rPr lang="fr-FR" sz="2400" dirty="0"/>
              <a:t> et</a:t>
            </a:r>
            <a:br>
              <a:rPr lang="fr-FR" sz="2400" dirty="0"/>
            </a:br>
            <a:r>
              <a:rPr lang="fr-FR" sz="2400" dirty="0"/>
              <a:t>de s’assurer que tous (états européens et filières) vont l’utiliser</a:t>
            </a:r>
          </a:p>
          <a:p>
            <a:pPr marL="845763" lvl="1" indent="-342900" algn="l">
              <a:buFont typeface="Arial" panose="020B0604020202020204" pitchFamily="34" charset="0"/>
              <a:buChar char="•"/>
            </a:pPr>
            <a:endParaRPr lang="fr-FR" sz="2400" dirty="0"/>
          </a:p>
          <a:p>
            <a:pPr marL="845763" lvl="1" indent="-342900" algn="l">
              <a:buFont typeface="Arial" panose="020B0604020202020204" pitchFamily="34" charset="0"/>
              <a:buChar char="•"/>
            </a:pPr>
            <a:r>
              <a:rPr lang="fr-FR" sz="2400" dirty="0"/>
              <a:t>et d’autre part de réaliser une analyse scientifique détaillée </a:t>
            </a:r>
            <a:br>
              <a:rPr lang="fr-FR" sz="2400" dirty="0"/>
            </a:br>
            <a:r>
              <a:rPr lang="fr-FR" sz="2400" dirty="0"/>
              <a:t>sur les </a:t>
            </a:r>
            <a:r>
              <a:rPr lang="fr-FR" sz="2400" b="1" dirty="0"/>
              <a:t>conséquences concrètes qu’aurait l’introduction de ce nouvel indicateur </a:t>
            </a:r>
            <a:r>
              <a:rPr lang="fr-FR" sz="2400" dirty="0"/>
              <a:t>dans la réglementation,</a:t>
            </a:r>
            <a:br>
              <a:rPr lang="fr-FR" sz="2400" dirty="0"/>
            </a:br>
            <a:r>
              <a:rPr lang="fr-FR" sz="2400" dirty="0"/>
              <a:t>et notamment celles d’une augmentation massive de la demande de produits contenant du carbone (bois, plastique…) pour la construction</a:t>
            </a:r>
          </a:p>
          <a:p>
            <a:pPr marL="342900" indent="-342900" algn="l">
              <a:buFont typeface="Arial" panose="020B0604020202020204" pitchFamily="34" charset="0"/>
              <a:buChar char="•"/>
            </a:pPr>
            <a:endParaRPr lang="fr-FR" sz="1497" dirty="0"/>
          </a:p>
          <a:p>
            <a:pPr marL="0" indent="0" algn="l"/>
            <a:endParaRPr lang="fr-FR" sz="2000" dirty="0"/>
          </a:p>
        </p:txBody>
      </p:sp>
      <p:sp>
        <p:nvSpPr>
          <p:cNvPr id="2" name="Titre 1">
            <a:extLst>
              <a:ext uri="{FF2B5EF4-FFF2-40B4-BE49-F238E27FC236}">
                <a16:creationId xmlns="" xmlns:a16="http://schemas.microsoft.com/office/drawing/2014/main" id="{4AEB4922-4C8A-46E5-A558-AFAABE5B8FE4}"/>
              </a:ext>
            </a:extLst>
          </p:cNvPr>
          <p:cNvSpPr>
            <a:spLocks noGrp="1"/>
          </p:cNvSpPr>
          <p:nvPr>
            <p:ph type="title"/>
          </p:nvPr>
        </p:nvSpPr>
        <p:spPr>
          <a:xfrm>
            <a:off x="468946" y="255662"/>
            <a:ext cx="11291501" cy="643855"/>
          </a:xfrm>
        </p:spPr>
        <p:txBody>
          <a:bodyPr/>
          <a:lstStyle/>
          <a:p>
            <a:r>
              <a:rPr lang="fr-FR" dirty="0" smtClean="0"/>
              <a:t>Conclusion</a:t>
            </a:r>
            <a:endParaRPr lang="fr-FR" dirty="0"/>
          </a:p>
        </p:txBody>
      </p:sp>
    </p:spTree>
    <p:extLst>
      <p:ext uri="{BB962C8B-B14F-4D97-AF65-F5344CB8AC3E}">
        <p14:creationId xmlns:p14="http://schemas.microsoft.com/office/powerpoint/2010/main" val="4267528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0EB84CFF-A5B3-457E-9AB6-D617A11CEFC2}"/>
              </a:ext>
            </a:extLst>
          </p:cNvPr>
          <p:cNvSpPr>
            <a:spLocks noGrp="1"/>
          </p:cNvSpPr>
          <p:nvPr>
            <p:ph type="title"/>
          </p:nvPr>
        </p:nvSpPr>
        <p:spPr/>
        <p:txBody>
          <a:bodyPr/>
          <a:lstStyle/>
          <a:p>
            <a:r>
              <a:rPr lang="fr-FR" dirty="0" smtClean="0"/>
              <a:t>RAPPEL Conclusions GC </a:t>
            </a:r>
            <a:r>
              <a:rPr lang="fr-FR" dirty="0" err="1" smtClean="0"/>
              <a:t>donnéEs</a:t>
            </a:r>
            <a:r>
              <a:rPr lang="fr-FR" dirty="0" smtClean="0"/>
              <a:t> et du CSCEE </a:t>
            </a:r>
            <a:endParaRPr lang="fr-FR" dirty="0"/>
          </a:p>
        </p:txBody>
      </p:sp>
      <p:sp>
        <p:nvSpPr>
          <p:cNvPr id="5" name="Espace réservé du texte 4">
            <a:extLst>
              <a:ext uri="{FF2B5EF4-FFF2-40B4-BE49-F238E27FC236}">
                <a16:creationId xmlns="" xmlns:a16="http://schemas.microsoft.com/office/drawing/2014/main" id="{8DAE1EAC-ED35-4B06-9B54-79F5E0C1E501}"/>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748518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997417" y="179437"/>
            <a:ext cx="12408519" cy="6812980"/>
          </a:xfrm>
          <a:prstGeom prst="rect">
            <a:avLst/>
          </a:prstGeom>
        </p:spPr>
      </p:pic>
    </p:spTree>
    <p:extLst>
      <p:ext uri="{BB962C8B-B14F-4D97-AF65-F5344CB8AC3E}">
        <p14:creationId xmlns:p14="http://schemas.microsoft.com/office/powerpoint/2010/main" val="2900571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43223" y="179436"/>
            <a:ext cx="12552067" cy="6872957"/>
          </a:xfrm>
          <a:prstGeom prst="rect">
            <a:avLst/>
          </a:prstGeom>
        </p:spPr>
      </p:pic>
    </p:spTree>
    <p:extLst>
      <p:ext uri="{BB962C8B-B14F-4D97-AF65-F5344CB8AC3E}">
        <p14:creationId xmlns:p14="http://schemas.microsoft.com/office/powerpoint/2010/main" val="259432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031255" y="0"/>
            <a:ext cx="12025336" cy="6477331"/>
          </a:xfrm>
          <a:prstGeom prst="rect">
            <a:avLst/>
          </a:prstGeom>
        </p:spPr>
      </p:pic>
      <p:pic>
        <p:nvPicPr>
          <p:cNvPr id="3" name="Image 2"/>
          <p:cNvPicPr>
            <a:picLocks noChangeAspect="1"/>
          </p:cNvPicPr>
          <p:nvPr/>
        </p:nvPicPr>
        <p:blipFill>
          <a:blip r:embed="rId3"/>
          <a:stretch>
            <a:fillRect/>
          </a:stretch>
        </p:blipFill>
        <p:spPr>
          <a:xfrm>
            <a:off x="815231" y="4499917"/>
            <a:ext cx="11707211" cy="2520279"/>
          </a:xfrm>
          <a:prstGeom prst="rect">
            <a:avLst/>
          </a:prstGeom>
        </p:spPr>
      </p:pic>
      <p:sp>
        <p:nvSpPr>
          <p:cNvPr id="4" name="ZoneTexte 3"/>
          <p:cNvSpPr txBox="1"/>
          <p:nvPr/>
        </p:nvSpPr>
        <p:spPr bwMode="auto">
          <a:xfrm>
            <a:off x="1247279" y="4131236"/>
            <a:ext cx="547260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cap="sq">
                <a:solidFill>
                  <a:srgbClr val="000000"/>
                </a:solidFill>
                <a:round/>
                <a:headEnd/>
                <a:tailEnd/>
              </a14:hiddenLine>
            </a:ext>
          </a:extLst>
        </p:spPr>
        <p:txBody>
          <a:bodyPr vert="horz" wrap="square" lIns="0" tIns="0" rIns="0" bIns="0" numCol="1" rtlCol="0" anchor="t" anchorCtr="0" compatLnSpc="1">
            <a:prstTxWarp prst="textNoShape">
              <a:avLst/>
            </a:prstTxWarp>
            <a:spAutoFit/>
          </a:bodyPr>
          <a:lstStyle/>
          <a:p>
            <a:pPr algn="l"/>
            <a:r>
              <a:rPr lang="fr-FR" sz="2000" b="1" kern="0" dirty="0" smtClean="0">
                <a:solidFill>
                  <a:sysClr val="windowText" lastClr="000000"/>
                </a:solidFill>
                <a:cs typeface="Times New Roman" panose="02020603050405020304" pitchFamily="18" charset="0"/>
              </a:rPr>
              <a:t>Suite à la réunion du 4 avril 2019</a:t>
            </a:r>
          </a:p>
        </p:txBody>
      </p:sp>
    </p:spTree>
    <p:extLst>
      <p:ext uri="{BB962C8B-B14F-4D97-AF65-F5344CB8AC3E}">
        <p14:creationId xmlns:p14="http://schemas.microsoft.com/office/powerpoint/2010/main" val="247641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 xmlns:a16="http://schemas.microsoft.com/office/drawing/2014/main" id="{AFCFD471-86C9-4B89-9919-0769710F24CB}"/>
              </a:ext>
            </a:extLst>
          </p:cNvPr>
          <p:cNvSpPr>
            <a:spLocks noGrp="1"/>
          </p:cNvSpPr>
          <p:nvPr>
            <p:ph sz="half" idx="1"/>
          </p:nvPr>
        </p:nvSpPr>
        <p:spPr>
          <a:xfrm>
            <a:off x="468946" y="683493"/>
            <a:ext cx="12515637" cy="6408712"/>
          </a:xfrm>
        </p:spPr>
        <p:txBody>
          <a:bodyPr/>
          <a:lstStyle/>
          <a:p>
            <a:pPr marL="342900" indent="-342900" algn="l">
              <a:buFont typeface="Arial" panose="020B0604020202020204" pitchFamily="34" charset="0"/>
              <a:buChar char="•"/>
            </a:pPr>
            <a:r>
              <a:rPr lang="fr-FR" sz="2000" dirty="0"/>
              <a:t>Focus sur le </a:t>
            </a:r>
            <a:r>
              <a:rPr lang="fr-FR" sz="2000" b="1" dirty="0"/>
              <a:t>calcul dynamique de la contribution des PCE à l’effet de serre</a:t>
            </a:r>
          </a:p>
          <a:p>
            <a:pPr marL="342900" indent="-342900" algn="l">
              <a:buFont typeface="Arial" panose="020B0604020202020204" pitchFamily="34" charset="0"/>
              <a:buChar char="•"/>
            </a:pPr>
            <a:r>
              <a:rPr lang="fr-FR" sz="2000" u="sng" dirty="0"/>
              <a:t>Proposition</a:t>
            </a:r>
            <a:r>
              <a:rPr lang="fr-FR" sz="2000" dirty="0"/>
              <a:t> d’un indicateur de « calcul dynamique de l’impact sur le changement climatique » dans le chapitre 4.2.2.2. du document du 21/04/2020, et plus spécifiquement le Chapitre 4.2.2.2.1. – Calcul de la contribution d’un composant p </a:t>
            </a:r>
            <a:r>
              <a:rPr lang="fr-FR" sz="2000" dirty="0" smtClean="0"/>
              <a:t>aux </a:t>
            </a:r>
            <a:r>
              <a:rPr lang="fr-FR" sz="2000" dirty="0"/>
              <a:t>impacts</a:t>
            </a:r>
          </a:p>
          <a:p>
            <a:pPr marL="342900" indent="-342900" algn="l">
              <a:buFont typeface="Arial" panose="020B0604020202020204" pitchFamily="34" charset="0"/>
              <a:buChar char="•"/>
            </a:pPr>
            <a:r>
              <a:rPr lang="fr-FR" sz="2000" dirty="0"/>
              <a:t>Si DVE &gt; PER</a:t>
            </a:r>
          </a:p>
          <a:p>
            <a:pPr marL="845763" lvl="1" indent="-342900" algn="l">
              <a:buFont typeface="Arial" panose="020B0604020202020204" pitchFamily="34" charset="0"/>
              <a:buChar char="•"/>
            </a:pPr>
            <a:r>
              <a:rPr lang="fr-FR" sz="1497" dirty="0"/>
              <a:t>Les émissions de la production et de la construction sont émises à t=0</a:t>
            </a:r>
          </a:p>
          <a:p>
            <a:pPr marL="845763" lvl="1" indent="-342900" algn="l">
              <a:buFont typeface="Arial" panose="020B0604020202020204" pitchFamily="34" charset="0"/>
              <a:buChar char="•"/>
            </a:pPr>
            <a:r>
              <a:rPr lang="fr-FR" sz="1497" dirty="0"/>
              <a:t>Les émissions annuelles de la phase d’exploitation sont émises chaque année</a:t>
            </a:r>
          </a:p>
          <a:p>
            <a:pPr marL="845763" lvl="1" indent="-342900" algn="l">
              <a:buFont typeface="Arial" panose="020B0604020202020204" pitchFamily="34" charset="0"/>
              <a:buChar char="•"/>
            </a:pPr>
            <a:r>
              <a:rPr lang="fr-FR" sz="1497" dirty="0"/>
              <a:t>Les émissions de la fin de vie du produit lors de la fin de vie du bâtiment et du module D sont émises à t=PER</a:t>
            </a:r>
          </a:p>
          <a:p>
            <a:pPr marL="342900" indent="-342900" algn="l">
              <a:buFont typeface="Arial" panose="020B0604020202020204" pitchFamily="34" charset="0"/>
              <a:buChar char="•"/>
            </a:pPr>
            <a:r>
              <a:rPr lang="fr-FR" sz="2000" dirty="0"/>
              <a:t>Si DVE &lt; PER</a:t>
            </a:r>
          </a:p>
          <a:p>
            <a:pPr marL="845763" lvl="1" indent="-342900" algn="l">
              <a:buFont typeface="Arial" panose="020B0604020202020204" pitchFamily="34" charset="0"/>
              <a:buChar char="•"/>
            </a:pPr>
            <a:r>
              <a:rPr lang="fr-FR" sz="1497" dirty="0"/>
              <a:t>Les émissions de la production et de la construction sont émises à t=0</a:t>
            </a:r>
          </a:p>
          <a:p>
            <a:pPr marL="845763" lvl="1" indent="-342900" algn="l">
              <a:buFont typeface="Arial" panose="020B0604020202020204" pitchFamily="34" charset="0"/>
              <a:buChar char="•"/>
            </a:pPr>
            <a:r>
              <a:rPr lang="fr-FR" sz="1497" dirty="0"/>
              <a:t>Les émissions associées au remplacement (fin de vie, module D, et production et construction) sont émises à la date du remplacement</a:t>
            </a:r>
          </a:p>
          <a:p>
            <a:pPr marL="845763" lvl="1" indent="-342900" algn="l">
              <a:buFont typeface="Arial" panose="020B0604020202020204" pitchFamily="34" charset="0"/>
              <a:buChar char="•"/>
            </a:pPr>
            <a:r>
              <a:rPr lang="fr-FR" sz="1497" dirty="0"/>
              <a:t>Les émissions annuelles de la phase d’exploitation sont émises chaque année</a:t>
            </a:r>
          </a:p>
          <a:p>
            <a:pPr marL="845763" lvl="1" indent="-342900" algn="l">
              <a:buFont typeface="Arial" panose="020B0604020202020204" pitchFamily="34" charset="0"/>
              <a:buChar char="•"/>
            </a:pPr>
            <a:r>
              <a:rPr lang="fr-FR" sz="1497" dirty="0"/>
              <a:t>Les émissions de la fin de vie du produit lors de la fin de vie du bâtiment et du module D sont émises à t=PER</a:t>
            </a:r>
          </a:p>
          <a:p>
            <a:pPr marL="342900" indent="-342900" algn="l">
              <a:buFont typeface="Arial" panose="020B0604020202020204" pitchFamily="34" charset="0"/>
              <a:buChar char="•"/>
            </a:pPr>
            <a:r>
              <a:rPr lang="fr-FR" sz="2000" dirty="0"/>
              <a:t>Chaque émission est pondérée par un facteur de pondération f(a) fonction de l’année « a » de son émission et de l’horizon temporel pris en compte (= 100 ans)</a:t>
            </a:r>
          </a:p>
          <a:p>
            <a:pPr marL="845763" lvl="1" indent="-342900" algn="l">
              <a:buFont typeface="Arial" panose="020B0604020202020204" pitchFamily="34" charset="0"/>
              <a:buChar char="•"/>
            </a:pPr>
            <a:r>
              <a:rPr lang="fr-FR" sz="1497" dirty="0"/>
              <a:t>« a » est défini entre 0 et PER – dernière émission comptée à PER, i.e. 50 ans</a:t>
            </a:r>
          </a:p>
          <a:p>
            <a:pPr marL="845763" lvl="1" indent="-342900" algn="l">
              <a:buFont typeface="Arial" panose="020B0604020202020204" pitchFamily="34" charset="0"/>
              <a:buChar char="•"/>
            </a:pPr>
            <a:r>
              <a:rPr lang="fr-FR" sz="1497" dirty="0"/>
              <a:t>f(10) = impacts d'une émission de 1 kg de CO</a:t>
            </a:r>
            <a:r>
              <a:rPr lang="fr-FR" sz="1497" baseline="-25000" dirty="0"/>
              <a:t>2</a:t>
            </a:r>
            <a:r>
              <a:rPr lang="fr-FR" sz="1497" dirty="0"/>
              <a:t> à l'année 10 par rapport à une émission de 1 kg de CO</a:t>
            </a:r>
            <a:r>
              <a:rPr lang="fr-FR" sz="1497" baseline="-25000" dirty="0"/>
              <a:t>2</a:t>
            </a:r>
            <a:r>
              <a:rPr lang="fr-FR" sz="1497" dirty="0"/>
              <a:t> à l'année 0</a:t>
            </a:r>
          </a:p>
          <a:p>
            <a:pPr marL="342900" indent="-342900" algn="l">
              <a:buFont typeface="Arial" panose="020B0604020202020204" pitchFamily="34" charset="0"/>
              <a:buChar char="•"/>
            </a:pPr>
            <a:endParaRPr lang="fr-FR" sz="1497" dirty="0"/>
          </a:p>
          <a:p>
            <a:pPr marL="0" indent="0" algn="l"/>
            <a:endParaRPr lang="fr-FR" sz="2000" dirty="0"/>
          </a:p>
        </p:txBody>
      </p:sp>
      <p:sp>
        <p:nvSpPr>
          <p:cNvPr id="2" name="Titre 1">
            <a:extLst>
              <a:ext uri="{FF2B5EF4-FFF2-40B4-BE49-F238E27FC236}">
                <a16:creationId xmlns="" xmlns:a16="http://schemas.microsoft.com/office/drawing/2014/main" id="{4AEB4922-4C8A-46E5-A558-AFAABE5B8FE4}"/>
              </a:ext>
            </a:extLst>
          </p:cNvPr>
          <p:cNvSpPr>
            <a:spLocks noGrp="1"/>
          </p:cNvSpPr>
          <p:nvPr>
            <p:ph type="title"/>
          </p:nvPr>
        </p:nvSpPr>
        <p:spPr>
          <a:xfrm>
            <a:off x="468946" y="179437"/>
            <a:ext cx="11291501" cy="643855"/>
          </a:xfrm>
        </p:spPr>
        <p:txBody>
          <a:bodyPr/>
          <a:lstStyle/>
          <a:p>
            <a:r>
              <a:rPr lang="fr-FR" dirty="0"/>
              <a:t>Contexte du travail présenté aujourd’hui</a:t>
            </a:r>
          </a:p>
        </p:txBody>
      </p:sp>
    </p:spTree>
    <p:extLst>
      <p:ext uri="{BB962C8B-B14F-4D97-AF65-F5344CB8AC3E}">
        <p14:creationId xmlns:p14="http://schemas.microsoft.com/office/powerpoint/2010/main" val="1760423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 xmlns:a16="http://schemas.microsoft.com/office/drawing/2014/main" id="{AFCFD471-86C9-4B89-9919-0769710F24CB}"/>
              </a:ext>
            </a:extLst>
          </p:cNvPr>
          <p:cNvSpPr>
            <a:spLocks noGrp="1"/>
          </p:cNvSpPr>
          <p:nvPr>
            <p:ph sz="half" idx="1"/>
          </p:nvPr>
        </p:nvSpPr>
        <p:spPr>
          <a:xfrm>
            <a:off x="468946" y="1187549"/>
            <a:ext cx="12515637" cy="5498878"/>
          </a:xfrm>
        </p:spPr>
        <p:txBody>
          <a:bodyPr/>
          <a:lstStyle/>
          <a:p>
            <a:pPr marL="342900" indent="-342900" algn="l">
              <a:buFont typeface="Arial" panose="020B0604020202020204" pitchFamily="34" charset="0"/>
              <a:buChar char="•"/>
            </a:pPr>
            <a:r>
              <a:rPr lang="fr-FR" sz="2000" dirty="0"/>
              <a:t>Souhait d’organisations, contribuant activement à la production de FDES des PCE</a:t>
            </a:r>
            <a:br>
              <a:rPr lang="fr-FR" sz="2000" dirty="0"/>
            </a:br>
            <a:r>
              <a:rPr lang="fr-FR" sz="2000" dirty="0"/>
              <a:t>de comprendre les tenants et les aboutissants de cette </a:t>
            </a:r>
            <a:r>
              <a:rPr lang="fr-FR" sz="2000" u="sng" dirty="0"/>
              <a:t>proposition</a:t>
            </a:r>
            <a:r>
              <a:rPr lang="fr-FR" sz="2000" dirty="0"/>
              <a:t>, et de se positionner</a:t>
            </a:r>
          </a:p>
          <a:p>
            <a:pPr marL="342900" indent="-342900" algn="l">
              <a:buFont typeface="Arial" panose="020B0604020202020204" pitchFamily="34" charset="0"/>
              <a:buChar char="•"/>
            </a:pPr>
            <a:endParaRPr lang="fr-FR" sz="2000" dirty="0"/>
          </a:p>
          <a:p>
            <a:pPr marL="342900" indent="-342900" algn="l">
              <a:buFont typeface="Arial" panose="020B0604020202020204" pitchFamily="34" charset="0"/>
              <a:buChar char="•"/>
            </a:pPr>
            <a:endParaRPr lang="fr-FR" sz="2000" dirty="0"/>
          </a:p>
          <a:p>
            <a:pPr marL="342900" indent="-342900" algn="l">
              <a:buFont typeface="Arial" panose="020B0604020202020204" pitchFamily="34" charset="0"/>
              <a:buChar char="•"/>
            </a:pPr>
            <a:endParaRPr lang="fr-FR" sz="2000" dirty="0"/>
          </a:p>
          <a:p>
            <a:pPr marL="342900" indent="-342900" algn="l">
              <a:buFont typeface="Arial" panose="020B0604020202020204" pitchFamily="34" charset="0"/>
              <a:buChar char="•"/>
            </a:pPr>
            <a:endParaRPr lang="fr-FR" sz="2000" dirty="0"/>
          </a:p>
          <a:p>
            <a:pPr marL="342900" indent="-342900" algn="l">
              <a:buFont typeface="Arial" panose="020B0604020202020204" pitchFamily="34" charset="0"/>
              <a:buChar char="•"/>
            </a:pPr>
            <a:endParaRPr lang="fr-FR" sz="2000" dirty="0"/>
          </a:p>
          <a:p>
            <a:pPr marL="342900" indent="-342900" algn="l">
              <a:buFont typeface="Arial" panose="020B0604020202020204" pitchFamily="34" charset="0"/>
              <a:buChar char="•"/>
            </a:pPr>
            <a:endParaRPr lang="fr-FR" sz="2000" dirty="0"/>
          </a:p>
          <a:p>
            <a:pPr marL="342900" indent="-342900" algn="l">
              <a:buFont typeface="Arial" panose="020B0604020202020204" pitchFamily="34" charset="0"/>
              <a:buChar char="•"/>
            </a:pPr>
            <a:r>
              <a:rPr lang="fr-FR" sz="2000" dirty="0"/>
              <a:t>Ces organisations ont demandé l’assistance de Solinnen</a:t>
            </a:r>
          </a:p>
          <a:p>
            <a:pPr marL="342900" indent="-342900" algn="l">
              <a:buFont typeface="Arial" panose="020B0604020202020204" pitchFamily="34" charset="0"/>
              <a:buChar char="•"/>
            </a:pPr>
            <a:endParaRPr lang="fr-FR" sz="2000" dirty="0"/>
          </a:p>
          <a:p>
            <a:pPr marL="342900" indent="-342900" algn="l">
              <a:buFont typeface="Symbol" panose="05050102010706020507" pitchFamily="18" charset="2"/>
              <a:buChar char="Þ"/>
            </a:pPr>
            <a:r>
              <a:rPr lang="fr-FR" sz="2000" dirty="0"/>
              <a:t>Production d’une </a:t>
            </a:r>
            <a:r>
              <a:rPr lang="fr-FR" sz="2000" b="1" dirty="0"/>
              <a:t>note technique</a:t>
            </a:r>
          </a:p>
          <a:p>
            <a:pPr marL="845763" lvl="1" indent="-342900" algn="l">
              <a:buFont typeface="Arial" panose="020B0604020202020204" pitchFamily="34" charset="0"/>
              <a:buChar char="•"/>
            </a:pPr>
            <a:r>
              <a:rPr lang="fr-FR" sz="1497" dirty="0"/>
              <a:t>La présentation fournit les éléments clefs de cette note technique</a:t>
            </a:r>
          </a:p>
          <a:p>
            <a:pPr marL="285750" indent="-285750" algn="l">
              <a:buFont typeface="Symbol" panose="05050102010706020507" pitchFamily="18" charset="2"/>
              <a:buChar char="Þ"/>
            </a:pPr>
            <a:endParaRPr lang="fr-FR" sz="1497" dirty="0"/>
          </a:p>
          <a:p>
            <a:pPr marL="342900" indent="-342900" algn="l">
              <a:buFont typeface="Arial" panose="020B0604020202020204" pitchFamily="34" charset="0"/>
              <a:buChar char="•"/>
            </a:pPr>
            <a:endParaRPr lang="fr-FR" sz="1497" dirty="0"/>
          </a:p>
          <a:p>
            <a:pPr marL="0" indent="0" algn="l"/>
            <a:endParaRPr lang="fr-FR" sz="2000" dirty="0"/>
          </a:p>
        </p:txBody>
      </p:sp>
      <p:sp>
        <p:nvSpPr>
          <p:cNvPr id="2" name="Titre 1">
            <a:extLst>
              <a:ext uri="{FF2B5EF4-FFF2-40B4-BE49-F238E27FC236}">
                <a16:creationId xmlns="" xmlns:a16="http://schemas.microsoft.com/office/drawing/2014/main" id="{4AEB4922-4C8A-46E5-A558-AFAABE5B8FE4}"/>
              </a:ext>
            </a:extLst>
          </p:cNvPr>
          <p:cNvSpPr>
            <a:spLocks noGrp="1"/>
          </p:cNvSpPr>
          <p:nvPr>
            <p:ph type="title"/>
          </p:nvPr>
        </p:nvSpPr>
        <p:spPr>
          <a:xfrm>
            <a:off x="468946" y="179437"/>
            <a:ext cx="11291501" cy="643855"/>
          </a:xfrm>
        </p:spPr>
        <p:txBody>
          <a:bodyPr/>
          <a:lstStyle/>
          <a:p>
            <a:r>
              <a:rPr lang="fr-FR" dirty="0"/>
              <a:t>Contexte</a:t>
            </a:r>
          </a:p>
        </p:txBody>
      </p:sp>
      <p:pic>
        <p:nvPicPr>
          <p:cNvPr id="5" name="Image 4" descr="ATILH | Infociments">
            <a:extLst>
              <a:ext uri="{FF2B5EF4-FFF2-40B4-BE49-F238E27FC236}">
                <a16:creationId xmlns="" xmlns:a16="http://schemas.microsoft.com/office/drawing/2014/main" id="{AB9538AB-8CCF-42D7-9AD0-4DF5F603D29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5412" y="3209738"/>
            <a:ext cx="1512168" cy="576064"/>
          </a:xfrm>
          <a:prstGeom prst="rect">
            <a:avLst/>
          </a:prstGeom>
          <a:noFill/>
          <a:ln>
            <a:noFill/>
          </a:ln>
        </p:spPr>
      </p:pic>
      <p:pic>
        <p:nvPicPr>
          <p:cNvPr id="6" name="Image 5">
            <a:extLst>
              <a:ext uri="{FF2B5EF4-FFF2-40B4-BE49-F238E27FC236}">
                <a16:creationId xmlns="" xmlns:a16="http://schemas.microsoft.com/office/drawing/2014/main" id="{565D594B-719B-498C-952B-6A17DEA1420D}"/>
              </a:ext>
            </a:extLst>
          </p:cNvPr>
          <p:cNvPicPr/>
          <p:nvPr/>
        </p:nvPicPr>
        <p:blipFill>
          <a:blip r:embed="rId3"/>
          <a:stretch>
            <a:fillRect/>
          </a:stretch>
        </p:blipFill>
        <p:spPr>
          <a:xfrm>
            <a:off x="5135712" y="3234639"/>
            <a:ext cx="1184609" cy="526262"/>
          </a:xfrm>
          <a:prstGeom prst="rect">
            <a:avLst/>
          </a:prstGeom>
        </p:spPr>
      </p:pic>
      <p:pic>
        <p:nvPicPr>
          <p:cNvPr id="7" name="Image 6" descr="FFTB - Fédération Française des Tuiles et Briques">
            <a:extLst>
              <a:ext uri="{FF2B5EF4-FFF2-40B4-BE49-F238E27FC236}">
                <a16:creationId xmlns="" xmlns:a16="http://schemas.microsoft.com/office/drawing/2014/main" id="{8A64BB27-D60F-4E1C-8454-E3EC7094659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08453" y="2999680"/>
            <a:ext cx="759607" cy="996181"/>
          </a:xfrm>
          <a:prstGeom prst="rect">
            <a:avLst/>
          </a:prstGeom>
          <a:noFill/>
          <a:ln>
            <a:noFill/>
          </a:ln>
        </p:spPr>
      </p:pic>
      <p:pic>
        <p:nvPicPr>
          <p:cNvPr id="8" name="Image 7" descr="Gagnez votre isolation en laine minérale avec les industriels du ...">
            <a:extLst>
              <a:ext uri="{FF2B5EF4-FFF2-40B4-BE49-F238E27FC236}">
                <a16:creationId xmlns="" xmlns:a16="http://schemas.microsoft.com/office/drawing/2014/main" id="{3AAB6BC6-1867-43FF-A32D-B23B5B0CEFE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456191" y="2999680"/>
            <a:ext cx="792088" cy="996181"/>
          </a:xfrm>
          <a:prstGeom prst="rect">
            <a:avLst/>
          </a:prstGeom>
          <a:noFill/>
          <a:ln>
            <a:noFill/>
          </a:ln>
        </p:spPr>
      </p:pic>
    </p:spTree>
    <p:extLst>
      <p:ext uri="{BB962C8B-B14F-4D97-AF65-F5344CB8AC3E}">
        <p14:creationId xmlns:p14="http://schemas.microsoft.com/office/powerpoint/2010/main" val="2294362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 xmlns:a16="http://schemas.microsoft.com/office/drawing/2014/main" id="{AFCFD471-86C9-4B89-9919-0769710F24CB}"/>
              </a:ext>
            </a:extLst>
          </p:cNvPr>
          <p:cNvSpPr>
            <a:spLocks noGrp="1"/>
          </p:cNvSpPr>
          <p:nvPr>
            <p:ph sz="half" idx="1"/>
          </p:nvPr>
        </p:nvSpPr>
        <p:spPr>
          <a:xfrm>
            <a:off x="468946" y="1691604"/>
            <a:ext cx="12515637" cy="5210847"/>
          </a:xfrm>
        </p:spPr>
        <p:txBody>
          <a:bodyPr/>
          <a:lstStyle/>
          <a:p>
            <a:pPr marL="342900" indent="-342900" algn="l">
              <a:buFont typeface="Arial" panose="020B0604020202020204" pitchFamily="34" charset="0"/>
              <a:buChar char="•"/>
            </a:pPr>
            <a:r>
              <a:rPr lang="fr-FR" sz="2000" dirty="0"/>
              <a:t>Décaler les émissions de GES dans le temps permet de diminuer la quantité d’énergie qui sera absorbée par l’atmosphère entre aujourd’hui et une date donnée dans l’avenir</a:t>
            </a:r>
          </a:p>
          <a:p>
            <a:pPr marL="342900" indent="-342900" algn="l">
              <a:buFont typeface="Arial" panose="020B0604020202020204" pitchFamily="34" charset="0"/>
              <a:buChar char="•"/>
            </a:pPr>
            <a:r>
              <a:rPr lang="fr-FR" sz="2000" b="1" dirty="0"/>
              <a:t>D’après le modèle DynCO2 du CIRAIG, il y a un intérêt à stocker du carbone, même temporairement</a:t>
            </a:r>
            <a:endParaRPr lang="fr-FR" sz="2000" dirty="0"/>
          </a:p>
          <a:p>
            <a:pPr marL="0" indent="0" algn="l"/>
            <a:endParaRPr lang="fr-FR" sz="2000" dirty="0"/>
          </a:p>
        </p:txBody>
      </p:sp>
      <p:sp>
        <p:nvSpPr>
          <p:cNvPr id="2" name="Titre 1">
            <a:extLst>
              <a:ext uri="{FF2B5EF4-FFF2-40B4-BE49-F238E27FC236}">
                <a16:creationId xmlns="" xmlns:a16="http://schemas.microsoft.com/office/drawing/2014/main" id="{4AEB4922-4C8A-46E5-A558-AFAABE5B8FE4}"/>
              </a:ext>
            </a:extLst>
          </p:cNvPr>
          <p:cNvSpPr>
            <a:spLocks noGrp="1"/>
          </p:cNvSpPr>
          <p:nvPr>
            <p:ph type="title"/>
          </p:nvPr>
        </p:nvSpPr>
        <p:spPr>
          <a:xfrm>
            <a:off x="468946" y="179437"/>
            <a:ext cx="11291501" cy="643855"/>
          </a:xfrm>
        </p:spPr>
        <p:txBody>
          <a:bodyPr/>
          <a:lstStyle/>
          <a:p>
            <a:r>
              <a:rPr lang="fr-FR" dirty="0"/>
              <a:t>Intérêt du stockage temporaire du carbone ?</a:t>
            </a:r>
          </a:p>
        </p:txBody>
      </p:sp>
      <p:graphicFrame>
        <p:nvGraphicFramePr>
          <p:cNvPr id="5" name="Graphique 4">
            <a:extLst>
              <a:ext uri="{FF2B5EF4-FFF2-40B4-BE49-F238E27FC236}">
                <a16:creationId xmlns="" xmlns:a16="http://schemas.microsoft.com/office/drawing/2014/main" id="{E085A9D6-ED98-43E7-B1D7-4810C9C7488F}"/>
              </a:ext>
            </a:extLst>
          </p:cNvPr>
          <p:cNvGraphicFramePr/>
          <p:nvPr>
            <p:extLst>
              <p:ext uri="{D42A27DB-BD31-4B8C-83A1-F6EECF244321}">
                <p14:modId xmlns:p14="http://schemas.microsoft.com/office/powerpoint/2010/main" val="2072293156"/>
              </p:ext>
            </p:extLst>
          </p:nvPr>
        </p:nvGraphicFramePr>
        <p:xfrm>
          <a:off x="239167" y="3491805"/>
          <a:ext cx="5438775" cy="3086100"/>
        </p:xfrm>
        <a:graphic>
          <a:graphicData uri="http://schemas.openxmlformats.org/drawingml/2006/chart">
            <c:chart xmlns:c="http://schemas.openxmlformats.org/drawingml/2006/chart" xmlns:r="http://schemas.openxmlformats.org/officeDocument/2006/relationships" r:id="rId2"/>
          </a:graphicData>
        </a:graphic>
      </p:graphicFrame>
      <p:sp>
        <p:nvSpPr>
          <p:cNvPr id="3" name="ZoneTexte 2">
            <a:extLst>
              <a:ext uri="{FF2B5EF4-FFF2-40B4-BE49-F238E27FC236}">
                <a16:creationId xmlns="" xmlns:a16="http://schemas.microsoft.com/office/drawing/2014/main" id="{AF1EC863-333B-4D7F-A4C6-F391513681FC}"/>
              </a:ext>
            </a:extLst>
          </p:cNvPr>
          <p:cNvSpPr txBox="1"/>
          <p:nvPr/>
        </p:nvSpPr>
        <p:spPr bwMode="auto">
          <a:xfrm>
            <a:off x="5927799" y="3275781"/>
            <a:ext cx="7200800"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cap="sq">
                <a:solidFill>
                  <a:srgbClr val="000000"/>
                </a:solidFill>
                <a:round/>
                <a:headEnd/>
                <a:tailEnd/>
              </a14:hiddenLine>
            </a:ext>
          </a:extLst>
        </p:spPr>
        <p:txBody>
          <a:bodyPr vert="horz" wrap="square" lIns="0" tIns="0" rIns="0" bIns="0" numCol="1" rtlCol="0" anchor="t" anchorCtr="0" compatLnSpc="1">
            <a:prstTxWarp prst="textNoShape">
              <a:avLst/>
            </a:prstTxWarp>
            <a:spAutoFit/>
          </a:bodyPr>
          <a:lstStyle/>
          <a:p>
            <a:pPr lvl="0"/>
            <a:r>
              <a:rPr lang="fr-FR" sz="2000" b="1" dirty="0">
                <a:solidFill>
                  <a:srgbClr val="000000"/>
                </a:solidFill>
                <a:latin typeface="Open Sans" panose="020B0606030504020204" pitchFamily="34" charset="0"/>
              </a:rPr>
              <a:t>Stocker</a:t>
            </a:r>
            <a:r>
              <a:rPr lang="fr-FR" sz="2000" dirty="0">
                <a:solidFill>
                  <a:srgbClr val="000000"/>
                </a:solidFill>
                <a:latin typeface="Open Sans" panose="020B0606030504020204" pitchFamily="34" charset="0"/>
              </a:rPr>
              <a:t> </a:t>
            </a:r>
            <a:r>
              <a:rPr lang="fr-FR" sz="2000" b="1" dirty="0">
                <a:solidFill>
                  <a:srgbClr val="000000"/>
                </a:solidFill>
                <a:latin typeface="Open Sans" panose="020B0606030504020204" pitchFamily="34" charset="0"/>
              </a:rPr>
              <a:t>1 kg de CO</a:t>
            </a:r>
            <a:r>
              <a:rPr lang="fr-FR" sz="2000" b="1" baseline="-25000" dirty="0">
                <a:solidFill>
                  <a:srgbClr val="000000"/>
                </a:solidFill>
                <a:latin typeface="Open Sans" panose="020B0606030504020204" pitchFamily="34" charset="0"/>
              </a:rPr>
              <a:t>2</a:t>
            </a:r>
            <a:r>
              <a:rPr lang="fr-FR" sz="2000" b="1" dirty="0">
                <a:solidFill>
                  <a:srgbClr val="000000"/>
                </a:solidFill>
                <a:latin typeface="Open Sans" panose="020B0606030504020204" pitchFamily="34" charset="0"/>
              </a:rPr>
              <a:t> pendant 50 ans </a:t>
            </a:r>
            <a:r>
              <a:rPr lang="fr-FR" sz="2000" dirty="0">
                <a:solidFill>
                  <a:srgbClr val="000000"/>
                </a:solidFill>
                <a:latin typeface="Open Sans" panose="020B0606030504020204" pitchFamily="34" charset="0"/>
              </a:rPr>
              <a:t>est équivalent à ne pas émettre</a:t>
            </a:r>
          </a:p>
          <a:p>
            <a:pPr lvl="0"/>
            <a:endParaRPr lang="fr-FR" sz="2000" dirty="0">
              <a:solidFill>
                <a:srgbClr val="000000"/>
              </a:solidFill>
              <a:latin typeface="Open Sans" panose="020B0606030504020204" pitchFamily="34" charset="0"/>
            </a:endParaRPr>
          </a:p>
          <a:p>
            <a:pPr marL="342900" lvl="0" indent="-342900">
              <a:buFont typeface="Arial" panose="020B0604020202020204" pitchFamily="34" charset="0"/>
              <a:buChar char="•"/>
            </a:pPr>
            <a:r>
              <a:rPr lang="fr-FR" sz="2000" dirty="0">
                <a:solidFill>
                  <a:srgbClr val="000000"/>
                </a:solidFill>
                <a:latin typeface="Open Sans" panose="020B0606030504020204" pitchFamily="34" charset="0"/>
              </a:rPr>
              <a:t>Si on considère un horizon à </a:t>
            </a:r>
            <a:r>
              <a:rPr lang="fr-FR" sz="2000" b="1" dirty="0">
                <a:solidFill>
                  <a:srgbClr val="000000"/>
                </a:solidFill>
                <a:latin typeface="Open Sans" panose="020B0606030504020204" pitchFamily="34" charset="0"/>
              </a:rPr>
              <a:t>100 ans </a:t>
            </a:r>
            <a:r>
              <a:rPr lang="fr-FR" sz="2000" dirty="0">
                <a:solidFill>
                  <a:srgbClr val="000000"/>
                </a:solidFill>
                <a:latin typeface="Open Sans" panose="020B0606030504020204" pitchFamily="34" charset="0"/>
              </a:rPr>
              <a:t>après la construction : </a:t>
            </a:r>
            <a:r>
              <a:rPr lang="fr-FR" sz="2000" b="1" dirty="0">
                <a:solidFill>
                  <a:srgbClr val="000000"/>
                </a:solidFill>
                <a:latin typeface="Open Sans" panose="020B0606030504020204" pitchFamily="34" charset="0"/>
              </a:rPr>
              <a:t>0,42</a:t>
            </a:r>
            <a:r>
              <a:rPr lang="fr-FR" sz="2000" dirty="0">
                <a:solidFill>
                  <a:srgbClr val="000000"/>
                </a:solidFill>
                <a:latin typeface="Open Sans" panose="020B0606030504020204" pitchFamily="34" charset="0"/>
              </a:rPr>
              <a:t> kg de CO</a:t>
            </a:r>
            <a:r>
              <a:rPr lang="fr-FR" sz="2000" baseline="-25000" dirty="0">
                <a:solidFill>
                  <a:srgbClr val="000000"/>
                </a:solidFill>
                <a:latin typeface="Open Sans" panose="020B0606030504020204" pitchFamily="34" charset="0"/>
              </a:rPr>
              <a:t>2</a:t>
            </a:r>
            <a:r>
              <a:rPr lang="fr-FR" sz="2000" dirty="0">
                <a:solidFill>
                  <a:srgbClr val="000000"/>
                </a:solidFill>
                <a:latin typeface="Open Sans" panose="020B0606030504020204" pitchFamily="34" charset="0"/>
              </a:rPr>
              <a:t> à la construction</a:t>
            </a:r>
          </a:p>
          <a:p>
            <a:pPr marL="342900" lvl="0" indent="-342900">
              <a:buFont typeface="Arial" panose="020B0604020202020204" pitchFamily="34" charset="0"/>
              <a:buChar char="•"/>
            </a:pPr>
            <a:endParaRPr lang="fr-FR" sz="2000" dirty="0">
              <a:solidFill>
                <a:srgbClr val="000000"/>
              </a:solidFill>
              <a:latin typeface="Open Sans" panose="020B0606030504020204" pitchFamily="34" charset="0"/>
            </a:endParaRPr>
          </a:p>
          <a:p>
            <a:pPr marL="342900" lvl="0" indent="-342900">
              <a:buFont typeface="Arial" panose="020B0604020202020204" pitchFamily="34" charset="0"/>
              <a:buChar char="•"/>
            </a:pPr>
            <a:r>
              <a:rPr lang="fr-FR" sz="2000" dirty="0">
                <a:solidFill>
                  <a:srgbClr val="000000"/>
                </a:solidFill>
                <a:latin typeface="Open Sans" panose="020B0606030504020204" pitchFamily="34" charset="0"/>
              </a:rPr>
              <a:t>Si on considère un horizon de </a:t>
            </a:r>
            <a:r>
              <a:rPr lang="fr-FR" sz="2000" b="1" dirty="0">
                <a:solidFill>
                  <a:srgbClr val="000000"/>
                </a:solidFill>
                <a:latin typeface="Open Sans" panose="020B0606030504020204" pitchFamily="34" charset="0"/>
              </a:rPr>
              <a:t>150 ans </a:t>
            </a:r>
            <a:r>
              <a:rPr lang="fr-FR" sz="2000" dirty="0">
                <a:solidFill>
                  <a:srgbClr val="000000"/>
                </a:solidFill>
                <a:latin typeface="Open Sans" panose="020B0606030504020204" pitchFamily="34" charset="0"/>
              </a:rPr>
              <a:t>après la construction : </a:t>
            </a:r>
            <a:r>
              <a:rPr lang="fr-FR" sz="2000" b="1" dirty="0">
                <a:solidFill>
                  <a:srgbClr val="000000"/>
                </a:solidFill>
                <a:latin typeface="Open Sans" panose="020B0606030504020204" pitchFamily="34" charset="0"/>
              </a:rPr>
              <a:t>0,27</a:t>
            </a:r>
            <a:r>
              <a:rPr lang="fr-FR" sz="2000" dirty="0">
                <a:solidFill>
                  <a:srgbClr val="000000"/>
                </a:solidFill>
                <a:latin typeface="Open Sans" panose="020B0606030504020204" pitchFamily="34" charset="0"/>
              </a:rPr>
              <a:t> kg de CO</a:t>
            </a:r>
            <a:r>
              <a:rPr lang="fr-FR" sz="2000" baseline="-25000" dirty="0">
                <a:solidFill>
                  <a:srgbClr val="000000"/>
                </a:solidFill>
                <a:latin typeface="Open Sans" panose="020B0606030504020204" pitchFamily="34" charset="0"/>
              </a:rPr>
              <a:t>2</a:t>
            </a:r>
            <a:r>
              <a:rPr lang="fr-FR" sz="2000" dirty="0">
                <a:solidFill>
                  <a:srgbClr val="000000"/>
                </a:solidFill>
                <a:latin typeface="Open Sans" panose="020B0606030504020204" pitchFamily="34" charset="0"/>
              </a:rPr>
              <a:t> à la construction</a:t>
            </a:r>
          </a:p>
          <a:p>
            <a:pPr marL="342900" lvl="0" indent="-342900">
              <a:buFont typeface="Arial" panose="020B0604020202020204" pitchFamily="34" charset="0"/>
              <a:buChar char="•"/>
            </a:pPr>
            <a:endParaRPr lang="fr-FR" sz="2000" dirty="0">
              <a:solidFill>
                <a:srgbClr val="000000"/>
              </a:solidFill>
              <a:latin typeface="Open Sans" panose="020B0606030504020204" pitchFamily="34" charset="0"/>
            </a:endParaRPr>
          </a:p>
          <a:p>
            <a:pPr marL="342900" lvl="0" indent="-342900">
              <a:buFont typeface="Arial" panose="020B0604020202020204" pitchFamily="34" charset="0"/>
              <a:buChar char="•"/>
            </a:pPr>
            <a:r>
              <a:rPr lang="fr-FR" sz="2000" dirty="0">
                <a:solidFill>
                  <a:srgbClr val="000000"/>
                </a:solidFill>
                <a:latin typeface="Open Sans" panose="020B0606030504020204" pitchFamily="34" charset="0"/>
              </a:rPr>
              <a:t>Si on considère un horizon de </a:t>
            </a:r>
            <a:r>
              <a:rPr lang="fr-FR" sz="2000" b="1" dirty="0">
                <a:solidFill>
                  <a:srgbClr val="000000"/>
                </a:solidFill>
                <a:latin typeface="Open Sans" panose="020B0606030504020204" pitchFamily="34" charset="0"/>
              </a:rPr>
              <a:t>500 ans </a:t>
            </a:r>
            <a:r>
              <a:rPr lang="fr-FR" sz="2000" dirty="0">
                <a:solidFill>
                  <a:srgbClr val="000000"/>
                </a:solidFill>
                <a:latin typeface="Open Sans" panose="020B0606030504020204" pitchFamily="34" charset="0"/>
              </a:rPr>
              <a:t>après la construction : </a:t>
            </a:r>
            <a:r>
              <a:rPr lang="fr-FR" sz="2000" b="1" dirty="0">
                <a:solidFill>
                  <a:srgbClr val="000000"/>
                </a:solidFill>
                <a:latin typeface="Open Sans" panose="020B0606030504020204" pitchFamily="34" charset="0"/>
              </a:rPr>
              <a:t>0,08</a:t>
            </a:r>
            <a:r>
              <a:rPr lang="fr-FR" sz="2000" dirty="0">
                <a:solidFill>
                  <a:srgbClr val="000000"/>
                </a:solidFill>
                <a:latin typeface="Open Sans" panose="020B0606030504020204" pitchFamily="34" charset="0"/>
              </a:rPr>
              <a:t> kg de CO</a:t>
            </a:r>
            <a:r>
              <a:rPr lang="fr-FR" sz="2000" baseline="-25000" dirty="0">
                <a:solidFill>
                  <a:srgbClr val="000000"/>
                </a:solidFill>
                <a:latin typeface="Open Sans" panose="020B0606030504020204" pitchFamily="34" charset="0"/>
              </a:rPr>
              <a:t>2</a:t>
            </a:r>
            <a:r>
              <a:rPr lang="fr-FR" sz="2000" dirty="0">
                <a:solidFill>
                  <a:srgbClr val="000000"/>
                </a:solidFill>
                <a:latin typeface="Open Sans" panose="020B0606030504020204" pitchFamily="34" charset="0"/>
              </a:rPr>
              <a:t> à la construction</a:t>
            </a:r>
          </a:p>
          <a:p>
            <a:pPr algn="l"/>
            <a:endParaRPr lang="fr-FR" kern="0" dirty="0">
              <a:solidFill>
                <a:sysClr val="windowText" lastClr="000000"/>
              </a:solidFill>
              <a:latin typeface="Open Sans" panose="020B0606030504020204"/>
            </a:endParaRPr>
          </a:p>
        </p:txBody>
      </p:sp>
    </p:spTree>
    <p:extLst>
      <p:ext uri="{BB962C8B-B14F-4D97-AF65-F5344CB8AC3E}">
        <p14:creationId xmlns:p14="http://schemas.microsoft.com/office/powerpoint/2010/main" val="15657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 xmlns:a16="http://schemas.microsoft.com/office/drawing/2014/main" id="{22232AF8-254C-4112-B25A-8FE541EE3660}"/>
              </a:ext>
            </a:extLst>
          </p:cNvPr>
          <p:cNvSpPr>
            <a:spLocks noGrp="1"/>
          </p:cNvSpPr>
          <p:nvPr>
            <p:ph type="title"/>
          </p:nvPr>
        </p:nvSpPr>
        <p:spPr/>
        <p:txBody>
          <a:bodyPr/>
          <a:lstStyle/>
          <a:p>
            <a:r>
              <a:rPr lang="fr-FR" sz="3200" dirty="0"/>
              <a:t>Débat dans la communauté scientifique</a:t>
            </a:r>
            <a:endParaRPr lang="fr-FR" dirty="0"/>
          </a:p>
        </p:txBody>
      </p:sp>
      <p:sp>
        <p:nvSpPr>
          <p:cNvPr id="6" name="Espace réservé du contenu 5">
            <a:extLst>
              <a:ext uri="{FF2B5EF4-FFF2-40B4-BE49-F238E27FC236}">
                <a16:creationId xmlns="" xmlns:a16="http://schemas.microsoft.com/office/drawing/2014/main" id="{13B8ED21-C851-42FE-A3A6-46E35D831B7B}"/>
              </a:ext>
            </a:extLst>
          </p:cNvPr>
          <p:cNvSpPr>
            <a:spLocks noGrp="1"/>
          </p:cNvSpPr>
          <p:nvPr>
            <p:ph idx="1"/>
          </p:nvPr>
        </p:nvSpPr>
        <p:spPr/>
        <p:txBody>
          <a:bodyPr/>
          <a:lstStyle/>
          <a:p>
            <a:pPr marL="342900" indent="-342900">
              <a:buFont typeface="Arial" panose="020B0604020202020204" pitchFamily="34" charset="0"/>
              <a:buChar char="•"/>
            </a:pPr>
            <a:r>
              <a:rPr lang="fr-FR" sz="2400" dirty="0"/>
              <a:t>Un article de Kirschbaum (2006) affirme que le stockage temporaire du carbone « </a:t>
            </a:r>
            <a:r>
              <a:rPr lang="fr-FR" sz="2400" i="1" dirty="0" err="1"/>
              <a:t>achieves</a:t>
            </a:r>
            <a:r>
              <a:rPr lang="fr-FR" sz="2400" i="1" dirty="0"/>
              <a:t> </a:t>
            </a:r>
            <a:r>
              <a:rPr lang="fr-FR" sz="2400" i="1" dirty="0" err="1"/>
              <a:t>effectively</a:t>
            </a:r>
            <a:r>
              <a:rPr lang="fr-FR" sz="2400" i="1" dirty="0"/>
              <a:t> no </a:t>
            </a:r>
            <a:r>
              <a:rPr lang="fr-FR" sz="2400" i="1" dirty="0" err="1"/>
              <a:t>climate</a:t>
            </a:r>
            <a:r>
              <a:rPr lang="fr-FR" sz="2400" i="1" dirty="0"/>
              <a:t> mitigation </a:t>
            </a:r>
            <a:r>
              <a:rPr lang="fr-FR" sz="2400" dirty="0"/>
              <a:t>»</a:t>
            </a:r>
          </a:p>
          <a:p>
            <a:pPr marL="342900" indent="-342900">
              <a:buFont typeface="Arial" panose="020B0604020202020204" pitchFamily="34" charset="0"/>
              <a:buChar char="•"/>
            </a:pPr>
            <a:r>
              <a:rPr lang="fr-FR" sz="2400" dirty="0" err="1"/>
              <a:t>Dornburg</a:t>
            </a:r>
            <a:r>
              <a:rPr lang="fr-FR" sz="2400" dirty="0"/>
              <a:t> et </a:t>
            </a:r>
            <a:r>
              <a:rPr lang="fr-FR" sz="2400" dirty="0" err="1"/>
              <a:t>Marland</a:t>
            </a:r>
            <a:r>
              <a:rPr lang="fr-FR" sz="2400" dirty="0"/>
              <a:t> (2007) répondent à cet article dans le même journal</a:t>
            </a:r>
          </a:p>
          <a:p>
            <a:pPr marL="845763" lvl="1" indent="-342900">
              <a:buFont typeface="Arial" panose="020B0604020202020204" pitchFamily="34" charset="0"/>
              <a:buChar char="•"/>
            </a:pPr>
            <a:r>
              <a:rPr lang="fr-FR" sz="2400" dirty="0"/>
              <a:t>« </a:t>
            </a:r>
            <a:r>
              <a:rPr lang="en-US" sz="2400" i="1" dirty="0"/>
              <a:t>We believe that </a:t>
            </a:r>
            <a:r>
              <a:rPr lang="en-US" sz="2400" i="1" dirty="0" err="1"/>
              <a:t>Kirschbaum’s</a:t>
            </a:r>
            <a:r>
              <a:rPr lang="en-US" sz="2400" i="1" dirty="0"/>
              <a:t> conclusion is erroneous and misleading </a:t>
            </a:r>
            <a:r>
              <a:rPr lang="fr-FR" sz="2400" dirty="0"/>
              <a:t>»</a:t>
            </a:r>
          </a:p>
          <a:p>
            <a:pPr marL="845763" lvl="1" indent="-342900">
              <a:buFont typeface="Arial" panose="020B0604020202020204" pitchFamily="34" charset="0"/>
              <a:buChar char="•"/>
            </a:pPr>
            <a:r>
              <a:rPr lang="fr-FR" sz="2400" i="1" dirty="0"/>
              <a:t>« </a:t>
            </a:r>
            <a:r>
              <a:rPr lang="en-US" sz="2400" i="1" dirty="0"/>
              <a:t>even temporary sinks put us on a lower path for climate change</a:t>
            </a:r>
            <a:r>
              <a:rPr lang="fr-FR" sz="2400" i="1" dirty="0"/>
              <a:t> </a:t>
            </a:r>
            <a:r>
              <a:rPr lang="fr-FR" sz="2400" dirty="0"/>
              <a:t>»</a:t>
            </a:r>
          </a:p>
          <a:p>
            <a:pPr marL="342900" indent="-342900">
              <a:buFont typeface="Arial" panose="020B0604020202020204" pitchFamily="34" charset="0"/>
              <a:buChar char="•"/>
            </a:pPr>
            <a:r>
              <a:rPr lang="fr-FR" sz="2400" dirty="0" err="1"/>
              <a:t>Brandão</a:t>
            </a:r>
            <a:r>
              <a:rPr lang="fr-FR" sz="2400" dirty="0"/>
              <a:t> et al. (2011) fait une analyse des conclusions de différentes études</a:t>
            </a:r>
          </a:p>
          <a:p>
            <a:pPr marL="845763" lvl="1" indent="-342900">
              <a:buFont typeface="Arial" panose="020B0604020202020204" pitchFamily="34" charset="0"/>
              <a:buChar char="•"/>
            </a:pPr>
            <a:r>
              <a:rPr lang="fr-FR" sz="2400" dirty="0"/>
              <a:t>Il reprend la conclusion de Kirschbaum (parmi les co-auteurs de l’article), mais au conditionnel : « </a:t>
            </a:r>
            <a:r>
              <a:rPr lang="en-US" sz="2400" i="1" dirty="0"/>
              <a:t>the atmospheric CO</a:t>
            </a:r>
            <a:r>
              <a:rPr lang="en-US" sz="2400" i="1" baseline="-25000" dirty="0"/>
              <a:t>2</a:t>
            </a:r>
            <a:r>
              <a:rPr lang="en-US" sz="2400" i="1" dirty="0"/>
              <a:t> concentration </a:t>
            </a:r>
            <a:r>
              <a:rPr lang="en-US" sz="2400" i="1" u="sng" dirty="0"/>
              <a:t>may</a:t>
            </a:r>
            <a:r>
              <a:rPr lang="en-US" sz="2400" i="1" dirty="0"/>
              <a:t> temporarily be higher than it would have been without temporary storage in vegetation</a:t>
            </a:r>
            <a:r>
              <a:rPr lang="fr-FR" sz="2400" i="1" dirty="0"/>
              <a:t> </a:t>
            </a:r>
            <a:r>
              <a:rPr lang="fr-FR" sz="2400" dirty="0"/>
              <a:t>»</a:t>
            </a:r>
          </a:p>
          <a:p>
            <a:pPr marL="845763" lvl="1" indent="-342900">
              <a:buFont typeface="Arial" panose="020B0604020202020204" pitchFamily="34" charset="0"/>
              <a:buChar char="•"/>
            </a:pPr>
            <a:r>
              <a:rPr lang="fr-FR" sz="2400" dirty="0"/>
              <a:t>Il conclut : « </a:t>
            </a:r>
            <a:r>
              <a:rPr lang="en-US" sz="2400" i="1" dirty="0"/>
              <a:t>Carbon removal from the atmosphere and temporary storage in the biosphere or anthroposphere, therefore, </a:t>
            </a:r>
            <a:r>
              <a:rPr lang="en-US" sz="2400" i="1" u="sng" dirty="0"/>
              <a:t>has the potential to help mitigate climate change</a:t>
            </a:r>
            <a:r>
              <a:rPr lang="en-US" sz="2400" i="1" dirty="0"/>
              <a:t>, even though the benefits might be temporary</a:t>
            </a:r>
            <a:r>
              <a:rPr lang="fr-FR" sz="2400" dirty="0"/>
              <a:t> »</a:t>
            </a:r>
          </a:p>
          <a:p>
            <a:pPr>
              <a:buFont typeface="Arial" panose="020B0604020202020204" pitchFamily="34" charset="0"/>
              <a:buChar char="•"/>
            </a:pPr>
            <a:r>
              <a:rPr lang="fr-FR" sz="2400" dirty="0"/>
              <a:t>Levasseur (2015) cite ces 3 articles (co-auteure du 3</a:t>
            </a:r>
            <a:r>
              <a:rPr lang="fr-FR" sz="2400" baseline="30000" dirty="0"/>
              <a:t>ème</a:t>
            </a:r>
            <a:r>
              <a:rPr lang="fr-FR" sz="2400" dirty="0"/>
              <a:t> avec </a:t>
            </a:r>
            <a:r>
              <a:rPr lang="fr-FR" sz="2400" dirty="0" err="1"/>
              <a:t>Brandão</a:t>
            </a:r>
            <a:r>
              <a:rPr lang="fr-FR" sz="2400" dirty="0"/>
              <a:t> et Kirschbaum), présente les forces et les faiblesses mais ne prend pas position pour ou contre la prise en compte du stockage temporaire</a:t>
            </a:r>
          </a:p>
        </p:txBody>
      </p:sp>
    </p:spTree>
    <p:extLst>
      <p:ext uri="{BB962C8B-B14F-4D97-AF65-F5344CB8AC3E}">
        <p14:creationId xmlns:p14="http://schemas.microsoft.com/office/powerpoint/2010/main" val="3743701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D24ED17-21A2-4247-8164-37D6D552FE68}"/>
              </a:ext>
            </a:extLst>
          </p:cNvPr>
          <p:cNvSpPr>
            <a:spLocks noGrp="1"/>
          </p:cNvSpPr>
          <p:nvPr>
            <p:ph type="title"/>
          </p:nvPr>
        </p:nvSpPr>
        <p:spPr>
          <a:xfrm>
            <a:off x="471298" y="179437"/>
            <a:ext cx="11937221" cy="634182"/>
          </a:xfrm>
        </p:spPr>
        <p:txBody>
          <a:bodyPr/>
          <a:lstStyle/>
          <a:p>
            <a:r>
              <a:rPr lang="fr-FR" dirty="0"/>
              <a:t>Le stockage temporaire du carbone dans d’autres référentiels</a:t>
            </a:r>
          </a:p>
        </p:txBody>
      </p:sp>
      <p:sp>
        <p:nvSpPr>
          <p:cNvPr id="3" name="Espace réservé du contenu 2">
            <a:extLst>
              <a:ext uri="{FF2B5EF4-FFF2-40B4-BE49-F238E27FC236}">
                <a16:creationId xmlns="" xmlns:a16="http://schemas.microsoft.com/office/drawing/2014/main" id="{E42469FF-0FBC-4414-BDDC-AE340EC9EC0E}"/>
              </a:ext>
            </a:extLst>
          </p:cNvPr>
          <p:cNvSpPr>
            <a:spLocks noGrp="1"/>
          </p:cNvSpPr>
          <p:nvPr>
            <p:ph idx="1"/>
          </p:nvPr>
        </p:nvSpPr>
        <p:spPr/>
        <p:txBody>
          <a:bodyPr/>
          <a:lstStyle/>
          <a:p>
            <a:pPr marL="0" indent="0"/>
            <a:r>
              <a:rPr lang="fr-FR" sz="2400" dirty="0"/>
              <a:t>Plusieurs référentiels existants proposent, de manière optionnelle, de donner un crédit au stockage carbone avec une méthode simplifiée</a:t>
            </a:r>
          </a:p>
          <a:p>
            <a:pPr marL="0" indent="0"/>
            <a:endParaRPr lang="fr-FR" sz="2400" dirty="0"/>
          </a:p>
          <a:p>
            <a:pPr marL="342900" indent="-342900">
              <a:buFont typeface="Arial" panose="020B0604020202020204" pitchFamily="34" charset="0"/>
              <a:buChar char="•"/>
            </a:pPr>
            <a:r>
              <a:rPr lang="fr-FR" sz="2400" dirty="0"/>
              <a:t>ILCD </a:t>
            </a:r>
            <a:r>
              <a:rPr lang="fr-FR" sz="2400" dirty="0" err="1"/>
              <a:t>Handbook</a:t>
            </a:r>
            <a:r>
              <a:rPr lang="fr-FR" sz="2400" dirty="0"/>
              <a:t> de la Commission Européenne (</a:t>
            </a:r>
            <a:r>
              <a:rPr lang="fr-FR" sz="2400" i="1" dirty="0"/>
              <a:t>obligation</a:t>
            </a:r>
            <a:r>
              <a:rPr lang="fr-FR" sz="2400" dirty="0"/>
              <a:t>)</a:t>
            </a:r>
          </a:p>
          <a:p>
            <a:pPr marL="845763" lvl="1" indent="-342900">
              <a:buFont typeface="Arial" panose="020B0604020202020204" pitchFamily="34" charset="0"/>
              <a:buChar char="•"/>
            </a:pPr>
            <a:r>
              <a:rPr lang="fr-FR" sz="2400" dirty="0"/>
              <a:t>Crédit de 0,01 kg CO</a:t>
            </a:r>
            <a:r>
              <a:rPr lang="fr-FR" sz="2400" baseline="-25000" dirty="0"/>
              <a:t>2</a:t>
            </a:r>
            <a:r>
              <a:rPr lang="fr-FR" sz="2400" dirty="0"/>
              <a:t> eq. par année de stockage d’un kilogramme de CO</a:t>
            </a:r>
            <a:r>
              <a:rPr lang="fr-FR" sz="2400" baseline="-25000" dirty="0"/>
              <a:t>2</a:t>
            </a:r>
            <a:endParaRPr lang="fr-FR" sz="2400" dirty="0"/>
          </a:p>
          <a:p>
            <a:pPr marL="342900" indent="-342900">
              <a:buFont typeface="Arial" panose="020B0604020202020204" pitchFamily="34" charset="0"/>
              <a:buChar char="•"/>
            </a:pPr>
            <a:r>
              <a:rPr lang="fr-FR" sz="2400" dirty="0"/>
              <a:t>PAS 2050</a:t>
            </a:r>
          </a:p>
          <a:p>
            <a:pPr marL="845763" lvl="1" indent="-342900">
              <a:buFont typeface="Arial" panose="020B0604020202020204" pitchFamily="34" charset="0"/>
              <a:buChar char="•"/>
            </a:pPr>
            <a:r>
              <a:rPr lang="fr-FR" sz="2400" dirty="0"/>
              <a:t>Décalage de moins de 25 ans : 0,0076 kg CO</a:t>
            </a:r>
            <a:r>
              <a:rPr lang="fr-FR" sz="2400" baseline="-25000" dirty="0"/>
              <a:t>2</a:t>
            </a:r>
            <a:r>
              <a:rPr lang="fr-FR" sz="2400" dirty="0"/>
              <a:t> eq. par année de stockage</a:t>
            </a:r>
          </a:p>
          <a:p>
            <a:pPr marL="845763" lvl="1" indent="-342900">
              <a:buFont typeface="Arial" panose="020B0604020202020204" pitchFamily="34" charset="0"/>
              <a:buChar char="•"/>
            </a:pPr>
            <a:r>
              <a:rPr lang="fr-FR" sz="2400" dirty="0"/>
              <a:t>Décalage de plus de 25 ans : 0,01 kg CO</a:t>
            </a:r>
            <a:r>
              <a:rPr lang="fr-FR" sz="2400" baseline="-25000" dirty="0"/>
              <a:t>2</a:t>
            </a:r>
            <a:r>
              <a:rPr lang="fr-FR" sz="2400" dirty="0"/>
              <a:t> eq. par année</a:t>
            </a:r>
          </a:p>
          <a:p>
            <a:pPr marL="342900" indent="-342900">
              <a:buFont typeface="Arial" panose="020B0604020202020204" pitchFamily="34" charset="0"/>
              <a:buChar char="•"/>
            </a:pPr>
            <a:r>
              <a:rPr lang="fr-FR" sz="2400" dirty="0"/>
              <a:t>BP X30-323 (</a:t>
            </a:r>
            <a:r>
              <a:rPr lang="fr-FR" sz="2400" i="1" dirty="0"/>
              <a:t>optionnel</a:t>
            </a:r>
            <a:r>
              <a:rPr lang="fr-FR" sz="2400" dirty="0"/>
              <a:t>)</a:t>
            </a:r>
          </a:p>
          <a:p>
            <a:pPr marL="845763" lvl="1" indent="-342900">
              <a:buFont typeface="Arial" panose="020B0604020202020204" pitchFamily="34" charset="0"/>
              <a:buChar char="•"/>
            </a:pPr>
            <a:r>
              <a:rPr lang="fr-FR" sz="2400" dirty="0"/>
              <a:t>Calcul simplifié avec un coefficient spécifique pour chaque gaz (CO</a:t>
            </a:r>
            <a:r>
              <a:rPr lang="fr-FR" sz="2400" baseline="-25000" dirty="0"/>
              <a:t>2</a:t>
            </a:r>
            <a:r>
              <a:rPr lang="fr-FR" sz="2400" dirty="0"/>
              <a:t>, méthane), en fonction de sa durée de vie dans l’atmosphère</a:t>
            </a:r>
          </a:p>
          <a:p>
            <a:pPr marL="845763" lvl="1" indent="-342900">
              <a:buFont typeface="Arial" panose="020B0604020202020204" pitchFamily="34" charset="0"/>
              <a:buChar char="•"/>
            </a:pPr>
            <a:endParaRPr lang="fr-FR" sz="2400" dirty="0"/>
          </a:p>
          <a:p>
            <a:pPr marL="342900" indent="-342900">
              <a:buFont typeface="Arial" panose="020B0604020202020204" pitchFamily="34" charset="0"/>
              <a:buChar char="•"/>
            </a:pPr>
            <a:r>
              <a:rPr lang="fr-FR" sz="2400" dirty="0"/>
              <a:t>Ces approches sont différentes de ce qui est proposé pour la future RE 2020</a:t>
            </a:r>
          </a:p>
        </p:txBody>
      </p:sp>
    </p:spTree>
    <p:extLst>
      <p:ext uri="{BB962C8B-B14F-4D97-AF65-F5344CB8AC3E}">
        <p14:creationId xmlns:p14="http://schemas.microsoft.com/office/powerpoint/2010/main" val="6198299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62424136-61BE-4111-9358-D0608D1BD393}"/>
              </a:ext>
            </a:extLst>
          </p:cNvPr>
          <p:cNvSpPr>
            <a:spLocks noGrp="1"/>
          </p:cNvSpPr>
          <p:nvPr>
            <p:ph type="title"/>
          </p:nvPr>
        </p:nvSpPr>
        <p:spPr/>
        <p:txBody>
          <a:bodyPr/>
          <a:lstStyle/>
          <a:p>
            <a:r>
              <a:rPr lang="fr-FR" dirty="0"/>
              <a:t>Note de position</a:t>
            </a:r>
          </a:p>
        </p:txBody>
      </p:sp>
    </p:spTree>
    <p:extLst>
      <p:ext uri="{BB962C8B-B14F-4D97-AF65-F5344CB8AC3E}">
        <p14:creationId xmlns:p14="http://schemas.microsoft.com/office/powerpoint/2010/main" val="952870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 xmlns:a16="http://schemas.microsoft.com/office/drawing/2014/main" id="{4F33DBD9-34EC-47F4-9048-E3EFE1BEDA2A}"/>
              </a:ext>
            </a:extLst>
          </p:cNvPr>
          <p:cNvSpPr>
            <a:spLocks noGrp="1"/>
          </p:cNvSpPr>
          <p:nvPr>
            <p:ph type="title"/>
          </p:nvPr>
        </p:nvSpPr>
        <p:spPr/>
        <p:txBody>
          <a:bodyPr/>
          <a:lstStyle/>
          <a:p>
            <a:r>
              <a:rPr lang="fr-FR" dirty="0"/>
              <a:t>Absence de reconnaissance internationale de l’approche</a:t>
            </a:r>
          </a:p>
        </p:txBody>
      </p:sp>
      <p:sp>
        <p:nvSpPr>
          <p:cNvPr id="5" name="Espace réservé du contenu 4">
            <a:extLst>
              <a:ext uri="{FF2B5EF4-FFF2-40B4-BE49-F238E27FC236}">
                <a16:creationId xmlns="" xmlns:a16="http://schemas.microsoft.com/office/drawing/2014/main" id="{BDCBAC13-C0A4-4C98-B777-05F93CA75B2F}"/>
              </a:ext>
            </a:extLst>
          </p:cNvPr>
          <p:cNvSpPr>
            <a:spLocks noGrp="1"/>
          </p:cNvSpPr>
          <p:nvPr>
            <p:ph idx="1"/>
          </p:nvPr>
        </p:nvSpPr>
        <p:spPr>
          <a:xfrm>
            <a:off x="311175" y="1115541"/>
            <a:ext cx="12889432" cy="6120680"/>
          </a:xfrm>
        </p:spPr>
        <p:txBody>
          <a:bodyPr/>
          <a:lstStyle/>
          <a:p>
            <a:pPr>
              <a:buFont typeface="Arial" panose="020B0604020202020204" pitchFamily="34" charset="0"/>
              <a:buChar char="•"/>
            </a:pPr>
            <a:r>
              <a:rPr lang="fr-FR" sz="2400" b="1" dirty="0"/>
              <a:t>La prise en compte du bénéfice lié aux émissions différées de CO</a:t>
            </a:r>
            <a:r>
              <a:rPr lang="fr-FR" sz="2400" b="1" baseline="-25000" dirty="0"/>
              <a:t>2</a:t>
            </a:r>
            <a:r>
              <a:rPr lang="fr-FR" sz="2400" b="1" dirty="0"/>
              <a:t> n’est pas reconnue dans les normes génériques de la pratique</a:t>
            </a:r>
          </a:p>
          <a:p>
            <a:pPr marL="845763" lvl="1" indent="-342900">
              <a:buFont typeface="Arial" panose="020B0604020202020204" pitchFamily="34" charset="0"/>
              <a:buChar char="•"/>
            </a:pPr>
            <a:r>
              <a:rPr lang="fr-FR" sz="2400" dirty="0"/>
              <a:t>ISO 14067 concernant le calcul de l’empreinte carbone</a:t>
            </a:r>
          </a:p>
          <a:p>
            <a:pPr marL="845763" lvl="1" indent="-342900">
              <a:buFont typeface="Arial" panose="020B0604020202020204" pitchFamily="34" charset="0"/>
              <a:buChar char="•"/>
            </a:pPr>
            <a:r>
              <a:rPr lang="fr-FR" sz="2400" dirty="0"/>
              <a:t>EN 15804 et EN 15978</a:t>
            </a:r>
          </a:p>
          <a:p>
            <a:pPr marL="845763" lvl="1" indent="-342900">
              <a:buFont typeface="Arial" panose="020B0604020202020204" pitchFamily="34" charset="0"/>
              <a:buChar char="•"/>
            </a:pPr>
            <a:r>
              <a:rPr lang="fr-FR" sz="2400" dirty="0"/>
              <a:t>Pratique PEF de la DG ENV européenne, en transition vers la réglementation </a:t>
            </a:r>
            <a:r>
              <a:rPr lang="fr-FR" sz="2400" dirty="0" smtClean="0"/>
              <a:t>européenne</a:t>
            </a:r>
          </a:p>
          <a:p>
            <a:pPr marL="502863" lvl="1" indent="0"/>
            <a:endParaRPr lang="fr-FR" sz="2400" dirty="0"/>
          </a:p>
          <a:p>
            <a:pPr>
              <a:buFont typeface="Arial" panose="020B0604020202020204" pitchFamily="34" charset="0"/>
              <a:buChar char="•"/>
            </a:pPr>
            <a:r>
              <a:rPr lang="fr-FR" sz="2400" dirty="0"/>
              <a:t>Manque de consensus international</a:t>
            </a:r>
          </a:p>
          <a:p>
            <a:pPr>
              <a:buFont typeface="Arial" panose="020B0604020202020204" pitchFamily="34" charset="0"/>
              <a:buChar char="•"/>
            </a:pPr>
            <a:endParaRPr lang="fr-FR" sz="2400" dirty="0"/>
          </a:p>
          <a:p>
            <a:pPr>
              <a:buFont typeface="Arial" panose="020B0604020202020204" pitchFamily="34" charset="0"/>
              <a:buChar char="•"/>
            </a:pPr>
            <a:r>
              <a:rPr lang="fr-FR" sz="2400" dirty="0" smtClean="0"/>
              <a:t>Manque </a:t>
            </a:r>
            <a:r>
              <a:rPr lang="fr-FR" sz="2400" dirty="0"/>
              <a:t>de tests </a:t>
            </a:r>
            <a:r>
              <a:rPr lang="fr-FR" sz="2400" dirty="0" smtClean="0"/>
              <a:t>permettant </a:t>
            </a:r>
            <a:r>
              <a:rPr lang="fr-FR" sz="2400" dirty="0"/>
              <a:t>d’aboutir à un </a:t>
            </a:r>
            <a:r>
              <a:rPr lang="fr-FR" sz="2400" dirty="0" smtClean="0"/>
              <a:t>consensus</a:t>
            </a:r>
          </a:p>
          <a:p>
            <a:pPr>
              <a:buFont typeface="Arial" panose="020B0604020202020204" pitchFamily="34" charset="0"/>
              <a:buChar char="•"/>
            </a:pPr>
            <a:endParaRPr lang="fr-FR" sz="2400" dirty="0"/>
          </a:p>
          <a:p>
            <a:pPr marL="0" indent="0"/>
            <a:r>
              <a:rPr lang="fr-FR" sz="2400" b="1" dirty="0" smtClean="0"/>
              <a:t>=&gt; L’adoption unilatérale de cette méthode est contraire à la volonté d’harmonisation de l’évaluation environnementale des bâtiments à l’échelle européenne ( par ex LEVEL(S) )</a:t>
            </a:r>
            <a:endParaRPr lang="fr-FR" sz="2400" b="1" dirty="0"/>
          </a:p>
        </p:txBody>
      </p:sp>
    </p:spTree>
    <p:extLst>
      <p:ext uri="{BB962C8B-B14F-4D97-AF65-F5344CB8AC3E}">
        <p14:creationId xmlns:p14="http://schemas.microsoft.com/office/powerpoint/2010/main" val="1928578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3D06353-6AF7-49A4-BFFD-00D0AA0C8768}"/>
              </a:ext>
            </a:extLst>
          </p:cNvPr>
          <p:cNvSpPr>
            <a:spLocks noGrp="1"/>
          </p:cNvSpPr>
          <p:nvPr>
            <p:ph type="title"/>
          </p:nvPr>
        </p:nvSpPr>
        <p:spPr/>
        <p:txBody>
          <a:bodyPr/>
          <a:lstStyle/>
          <a:p>
            <a:r>
              <a:rPr lang="fr-FR" dirty="0"/>
              <a:t>Choix de l’horizon de temps</a:t>
            </a:r>
          </a:p>
        </p:txBody>
      </p:sp>
      <p:sp>
        <p:nvSpPr>
          <p:cNvPr id="3" name="Espace réservé du contenu 2">
            <a:extLst>
              <a:ext uri="{FF2B5EF4-FFF2-40B4-BE49-F238E27FC236}">
                <a16:creationId xmlns="" xmlns:a16="http://schemas.microsoft.com/office/drawing/2014/main" id="{CD1D519A-20F2-46C5-938E-77B97FF58D11}"/>
              </a:ext>
            </a:extLst>
          </p:cNvPr>
          <p:cNvSpPr>
            <a:spLocks noGrp="1"/>
          </p:cNvSpPr>
          <p:nvPr>
            <p:ph idx="1"/>
          </p:nvPr>
        </p:nvSpPr>
        <p:spPr/>
        <p:txBody>
          <a:bodyPr/>
          <a:lstStyle/>
          <a:p>
            <a:pPr marL="0" indent="0"/>
            <a:r>
              <a:rPr lang="fr-FR" sz="2400" dirty="0" smtClean="0"/>
              <a:t>Le </a:t>
            </a:r>
            <a:r>
              <a:rPr lang="fr-FR" sz="2400" dirty="0"/>
              <a:t>choix d’un horizon de temps fini à 100 ans (a) après la date de construction initiale est arbitraire</a:t>
            </a:r>
          </a:p>
          <a:p>
            <a:pPr marL="0" indent="0"/>
            <a:r>
              <a:rPr lang="fr-FR" sz="2400" dirty="0"/>
              <a:t>Un horizon de temps différent pourrait être utilisé, et change considérablement les résultats</a:t>
            </a:r>
          </a:p>
        </p:txBody>
      </p:sp>
      <p:graphicFrame>
        <p:nvGraphicFramePr>
          <p:cNvPr id="4" name="Tableau 2">
            <a:extLst>
              <a:ext uri="{FF2B5EF4-FFF2-40B4-BE49-F238E27FC236}">
                <a16:creationId xmlns="" xmlns:a16="http://schemas.microsoft.com/office/drawing/2014/main" id="{FCADD7E3-7B2E-4B0A-AAA9-6B413BC28EDA}"/>
              </a:ext>
            </a:extLst>
          </p:cNvPr>
          <p:cNvGraphicFramePr>
            <a:graphicFrameLocks noGrp="1"/>
          </p:cNvGraphicFramePr>
          <p:nvPr>
            <p:extLst>
              <p:ext uri="{D42A27DB-BD31-4B8C-83A1-F6EECF244321}">
                <p14:modId xmlns:p14="http://schemas.microsoft.com/office/powerpoint/2010/main" val="605247239"/>
              </p:ext>
            </p:extLst>
          </p:nvPr>
        </p:nvGraphicFramePr>
        <p:xfrm>
          <a:off x="2903463" y="2843733"/>
          <a:ext cx="7992888" cy="3744416"/>
        </p:xfrm>
        <a:graphic>
          <a:graphicData uri="http://schemas.openxmlformats.org/drawingml/2006/table">
            <a:tbl>
              <a:tblPr firstRow="1" bandRow="1">
                <a:tableStyleId>{5C22544A-7EE6-4342-B048-85BDC9FD1C3A}</a:tableStyleId>
              </a:tblPr>
              <a:tblGrid>
                <a:gridCol w="7992888">
                  <a:extLst>
                    <a:ext uri="{9D8B030D-6E8A-4147-A177-3AD203B41FA5}">
                      <a16:colId xmlns="" xmlns:a16="http://schemas.microsoft.com/office/drawing/2014/main" val="1371135774"/>
                    </a:ext>
                  </a:extLst>
                </a:gridCol>
              </a:tblGrid>
              <a:tr h="528320">
                <a:tc>
                  <a:txBody>
                    <a:bodyPr/>
                    <a:lstStyle/>
                    <a:p>
                      <a:pPr algn="ctr"/>
                      <a:r>
                        <a:rPr lang="fr-FR" sz="2200" dirty="0">
                          <a:latin typeface="Open Sans" panose="020B0606030504020204" pitchFamily="34" charset="0"/>
                          <a:ea typeface="Open Sans" panose="020B0606030504020204" pitchFamily="34" charset="0"/>
                          <a:cs typeface="Open Sans" panose="020B0606030504020204" pitchFamily="34" charset="0"/>
                        </a:rPr>
                        <a:t>Autre horizon de temps</a:t>
                      </a:r>
                    </a:p>
                  </a:txBody>
                  <a:tcPr/>
                </a:tc>
                <a:extLst>
                  <a:ext uri="{0D108BD9-81ED-4DB2-BD59-A6C34878D82A}">
                    <a16:rowId xmlns="" xmlns:a16="http://schemas.microsoft.com/office/drawing/2014/main" val="2127037184"/>
                  </a:ext>
                </a:extLst>
              </a:tr>
              <a:tr h="3216096">
                <a:tc>
                  <a:txBody>
                    <a:bodyPr/>
                    <a:lstStyle/>
                    <a:p>
                      <a:pPr marL="342900" indent="-342900">
                        <a:buFont typeface="Arial" panose="020B0604020202020204" pitchFamily="34" charset="0"/>
                        <a:buChar char="•"/>
                      </a:pPr>
                      <a:endParaRPr lang="fr-FR" sz="22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 xmlns:a16="http://schemas.microsoft.com/office/drawing/2014/main" val="2734259695"/>
                  </a:ext>
                </a:extLst>
              </a:tr>
            </a:tbl>
          </a:graphicData>
        </a:graphic>
      </p:graphicFrame>
      <p:graphicFrame>
        <p:nvGraphicFramePr>
          <p:cNvPr id="5" name="Tableau 5">
            <a:extLst>
              <a:ext uri="{FF2B5EF4-FFF2-40B4-BE49-F238E27FC236}">
                <a16:creationId xmlns="" xmlns:a16="http://schemas.microsoft.com/office/drawing/2014/main" id="{2BB3C76F-0CFE-44A6-9E19-348808821B2F}"/>
              </a:ext>
            </a:extLst>
          </p:cNvPr>
          <p:cNvGraphicFramePr>
            <a:graphicFrameLocks noGrp="1"/>
          </p:cNvGraphicFramePr>
          <p:nvPr>
            <p:extLst>
              <p:ext uri="{D42A27DB-BD31-4B8C-83A1-F6EECF244321}">
                <p14:modId xmlns:p14="http://schemas.microsoft.com/office/powerpoint/2010/main" val="1333822506"/>
              </p:ext>
            </p:extLst>
          </p:nvPr>
        </p:nvGraphicFramePr>
        <p:xfrm>
          <a:off x="3839567" y="3635821"/>
          <a:ext cx="5436604" cy="2520281"/>
        </p:xfrm>
        <a:graphic>
          <a:graphicData uri="http://schemas.openxmlformats.org/drawingml/2006/table">
            <a:tbl>
              <a:tblPr firstRow="1" bandRow="1">
                <a:tableStyleId>{5940675A-B579-460E-94D1-54222C63F5DA}</a:tableStyleId>
              </a:tblPr>
              <a:tblGrid>
                <a:gridCol w="1541724">
                  <a:extLst>
                    <a:ext uri="{9D8B030D-6E8A-4147-A177-3AD203B41FA5}">
                      <a16:colId xmlns="" xmlns:a16="http://schemas.microsoft.com/office/drawing/2014/main" val="1391680960"/>
                    </a:ext>
                  </a:extLst>
                </a:gridCol>
                <a:gridCol w="3894880">
                  <a:extLst>
                    <a:ext uri="{9D8B030D-6E8A-4147-A177-3AD203B41FA5}">
                      <a16:colId xmlns="" xmlns:a16="http://schemas.microsoft.com/office/drawing/2014/main" val="290320711"/>
                    </a:ext>
                  </a:extLst>
                </a:gridCol>
              </a:tblGrid>
              <a:tr h="920450">
                <a:tc>
                  <a:txBody>
                    <a:bodyPr/>
                    <a:lstStyle/>
                    <a:p>
                      <a:pPr algn="ctr"/>
                      <a:r>
                        <a:rPr lang="fr-FR" sz="1800" b="1" dirty="0">
                          <a:latin typeface="Open Sans" panose="020B0606030504020204" pitchFamily="34" charset="0"/>
                          <a:ea typeface="Open Sans" panose="020B0606030504020204" pitchFamily="34" charset="0"/>
                          <a:cs typeface="Open Sans" panose="020B0606030504020204" pitchFamily="34" charset="0"/>
                        </a:rPr>
                        <a:t>Horizon</a:t>
                      </a:r>
                    </a:p>
                  </a:txBody>
                  <a:tcPr/>
                </a:tc>
                <a:tc>
                  <a:txBody>
                    <a:bodyPr/>
                    <a:lstStyle/>
                    <a:p>
                      <a:pPr algn="ctr"/>
                      <a:r>
                        <a:rPr lang="fr-FR" sz="1800" b="1" dirty="0">
                          <a:latin typeface="Open Sans" panose="020B0606030504020204" pitchFamily="34" charset="0"/>
                          <a:ea typeface="Open Sans" panose="020B0606030504020204" pitchFamily="34" charset="0"/>
                          <a:cs typeface="Open Sans" panose="020B0606030504020204" pitchFamily="34" charset="0"/>
                        </a:rPr>
                        <a:t>Facteur d’actualisation f(50) pour une émission à l’année 50 (module C)</a:t>
                      </a:r>
                    </a:p>
                  </a:txBody>
                  <a:tcPr/>
                </a:tc>
                <a:extLst>
                  <a:ext uri="{0D108BD9-81ED-4DB2-BD59-A6C34878D82A}">
                    <a16:rowId xmlns="" xmlns:a16="http://schemas.microsoft.com/office/drawing/2014/main" val="1996960069"/>
                  </a:ext>
                </a:extLst>
              </a:tr>
              <a:tr h="533277">
                <a:tc>
                  <a:txBody>
                    <a:bodyPr/>
                    <a:lstStyle/>
                    <a:p>
                      <a:pPr algn="ctr"/>
                      <a:r>
                        <a:rPr lang="fr-FR" sz="1800" dirty="0">
                          <a:latin typeface="Open Sans" panose="020B0606030504020204" pitchFamily="34" charset="0"/>
                          <a:ea typeface="Open Sans" panose="020B0606030504020204" pitchFamily="34" charset="0"/>
                          <a:cs typeface="Open Sans" panose="020B0606030504020204" pitchFamily="34" charset="0"/>
                        </a:rPr>
                        <a:t>100 ans</a:t>
                      </a:r>
                    </a:p>
                  </a:txBody>
                  <a:tcPr/>
                </a:tc>
                <a:tc>
                  <a:txBody>
                    <a:bodyPr/>
                    <a:lstStyle/>
                    <a:p>
                      <a:pPr algn="ctr"/>
                      <a:r>
                        <a:rPr lang="fr-FR" sz="1800" b="1" dirty="0">
                          <a:latin typeface="Open Sans" panose="020B0606030504020204" pitchFamily="34" charset="0"/>
                          <a:ea typeface="Open Sans" panose="020B0606030504020204" pitchFamily="34" charset="0"/>
                          <a:cs typeface="Open Sans" panose="020B0606030504020204" pitchFamily="34" charset="0"/>
                        </a:rPr>
                        <a:t>57,8%</a:t>
                      </a:r>
                    </a:p>
                  </a:txBody>
                  <a:tcPr/>
                </a:tc>
                <a:extLst>
                  <a:ext uri="{0D108BD9-81ED-4DB2-BD59-A6C34878D82A}">
                    <a16:rowId xmlns="" xmlns:a16="http://schemas.microsoft.com/office/drawing/2014/main" val="190077070"/>
                  </a:ext>
                </a:extLst>
              </a:tr>
              <a:tr h="533277">
                <a:tc>
                  <a:txBody>
                    <a:bodyPr/>
                    <a:lstStyle/>
                    <a:p>
                      <a:pPr algn="ctr"/>
                      <a:r>
                        <a:rPr lang="fr-FR" sz="1800" dirty="0">
                          <a:latin typeface="Open Sans" panose="020B0606030504020204" pitchFamily="34" charset="0"/>
                          <a:ea typeface="Open Sans" panose="020B0606030504020204" pitchFamily="34" charset="0"/>
                          <a:cs typeface="Open Sans" panose="020B0606030504020204" pitchFamily="34" charset="0"/>
                        </a:rPr>
                        <a:t>150 ans</a:t>
                      </a:r>
                    </a:p>
                  </a:txBody>
                  <a:tcPr/>
                </a:tc>
                <a:tc>
                  <a:txBody>
                    <a:bodyPr/>
                    <a:lstStyle/>
                    <a:p>
                      <a:pPr algn="ctr"/>
                      <a:r>
                        <a:rPr lang="fr-FR" sz="1800" dirty="0">
                          <a:latin typeface="Open Sans" panose="020B0606030504020204" pitchFamily="34" charset="0"/>
                          <a:ea typeface="Open Sans" panose="020B0606030504020204" pitchFamily="34" charset="0"/>
                          <a:cs typeface="Open Sans" panose="020B0606030504020204" pitchFamily="34" charset="0"/>
                        </a:rPr>
                        <a:t>72,8 %</a:t>
                      </a:r>
                    </a:p>
                  </a:txBody>
                  <a:tcPr/>
                </a:tc>
                <a:extLst>
                  <a:ext uri="{0D108BD9-81ED-4DB2-BD59-A6C34878D82A}">
                    <a16:rowId xmlns="" xmlns:a16="http://schemas.microsoft.com/office/drawing/2014/main" val="714540890"/>
                  </a:ext>
                </a:extLst>
              </a:tr>
              <a:tr h="533277">
                <a:tc>
                  <a:txBody>
                    <a:bodyPr/>
                    <a:lstStyle/>
                    <a:p>
                      <a:pPr algn="ctr"/>
                      <a:r>
                        <a:rPr lang="fr-FR" sz="1800" dirty="0">
                          <a:latin typeface="Open Sans" panose="020B0606030504020204" pitchFamily="34" charset="0"/>
                          <a:ea typeface="Open Sans" panose="020B0606030504020204" pitchFamily="34" charset="0"/>
                          <a:cs typeface="Open Sans" panose="020B0606030504020204" pitchFamily="34" charset="0"/>
                        </a:rPr>
                        <a:t>500 ans</a:t>
                      </a:r>
                    </a:p>
                  </a:txBody>
                  <a:tcPr/>
                </a:tc>
                <a:tc>
                  <a:txBody>
                    <a:bodyPr/>
                    <a:lstStyle/>
                    <a:p>
                      <a:pPr algn="ctr"/>
                      <a:r>
                        <a:rPr lang="fr-FR" sz="1800" b="1" dirty="0">
                          <a:latin typeface="Open Sans" panose="020B0606030504020204" pitchFamily="34" charset="0"/>
                          <a:ea typeface="Open Sans" panose="020B0606030504020204" pitchFamily="34" charset="0"/>
                          <a:cs typeface="Open Sans" panose="020B0606030504020204" pitchFamily="34" charset="0"/>
                        </a:rPr>
                        <a:t>92,2 %</a:t>
                      </a:r>
                    </a:p>
                  </a:txBody>
                  <a:tcPr/>
                </a:tc>
                <a:extLst>
                  <a:ext uri="{0D108BD9-81ED-4DB2-BD59-A6C34878D82A}">
                    <a16:rowId xmlns="" xmlns:a16="http://schemas.microsoft.com/office/drawing/2014/main" val="3402974644"/>
                  </a:ext>
                </a:extLst>
              </a:tr>
            </a:tbl>
          </a:graphicData>
        </a:graphic>
      </p:graphicFrame>
    </p:spTree>
    <p:extLst>
      <p:ext uri="{BB962C8B-B14F-4D97-AF65-F5344CB8AC3E}">
        <p14:creationId xmlns:p14="http://schemas.microsoft.com/office/powerpoint/2010/main" val="2494058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Bitstream Vera Sans"/>
        <a:cs typeface="Bitstream Vera Sans"/>
      </a:majorFont>
      <a:minorFont>
        <a:latin typeface="Garamond"/>
        <a:ea typeface="Bitstream Vera Sans"/>
        <a:cs typeface="Bitstream Vera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altLang="fr-FR"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altLang="fr-FR" sz="2400" b="0" i="0" u="none" strike="noStrike" cap="none" normalizeH="0" baseline="0" smtClean="0">
            <a:ln>
              <a:noFill/>
            </a:ln>
            <a:solidFill>
              <a:schemeClr val="bg1"/>
            </a:solidFill>
            <a:effectLst/>
            <a:latin typeface="Times New Roman" pitchFamily="16"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8000" cap="sq">
              <a:solidFill>
                <a:srgbClr val="000000"/>
              </a:solidFill>
              <a:round/>
              <a:headEnd/>
              <a:tailEnd/>
            </a14:hiddenLine>
          </a:ext>
        </a:extLst>
      </a:spPr>
      <a:bodyPr vert="horz" wrap="square" lIns="0" tIns="0" rIns="0" bIns="0" numCol="1" rtlCol="0" anchor="t" anchorCtr="0" compatLnSpc="1">
        <a:prstTxWarp prst="textNoShape">
          <a:avLst/>
        </a:prstTxWarp>
        <a:spAutoFit/>
      </a:bodyPr>
      <a:lstStyle>
        <a:defPPr algn="l">
          <a:defRPr kern="0" dirty="0" smtClean="0">
            <a:solidFill>
              <a:sysClr val="windowText" lastClr="000000"/>
            </a:solidFill>
            <a:latin typeface="Open Sans" panose="020B0606030504020204"/>
          </a:defRPr>
        </a:defPPr>
      </a:lstStyle>
    </a:tx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07 18 Réunion finale.pptx" id="{83290589-69BB-496B-AF21-1574CE7CE1CC}" vid="{FEE219A2-F406-4442-BF69-7513D93AFB39}"/>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2018 08 27 Modèle Présentation épuré</Template>
  <TotalTime>141</TotalTime>
  <Words>846</Words>
  <Application>Microsoft Office PowerPoint</Application>
  <PresentationFormat>Personnalisé</PresentationFormat>
  <Paragraphs>137</Paragraphs>
  <Slides>19</Slides>
  <Notes>6</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19</vt:i4>
      </vt:variant>
    </vt:vector>
  </HeadingPairs>
  <TitlesOfParts>
    <vt:vector size="28" baseType="lpstr">
      <vt:lpstr>Arial Unicode MS</vt:lpstr>
      <vt:lpstr>Arial</vt:lpstr>
      <vt:lpstr>Bitstream Vera Sans</vt:lpstr>
      <vt:lpstr>Century Gothic</vt:lpstr>
      <vt:lpstr>Open Sans</vt:lpstr>
      <vt:lpstr>Symbol</vt:lpstr>
      <vt:lpstr>Times New Roman</vt:lpstr>
      <vt:lpstr>1_Thème Office</vt:lpstr>
      <vt:lpstr>LibreOffice</vt:lpstr>
      <vt:lpstr>Prise en compte de l’ACV dynamique au sein des travaux d’évaluation des bâtiments   20 juillet 2020</vt:lpstr>
      <vt:lpstr>Contexte du travail présenté aujourd’hui</vt:lpstr>
      <vt:lpstr>Contexte</vt:lpstr>
      <vt:lpstr>Intérêt du stockage temporaire du carbone ?</vt:lpstr>
      <vt:lpstr>Débat dans la communauté scientifique</vt:lpstr>
      <vt:lpstr>Le stockage temporaire du carbone dans d’autres référentiels</vt:lpstr>
      <vt:lpstr>Note de position</vt:lpstr>
      <vt:lpstr>Absence de reconnaissance internationale de l’approche</vt:lpstr>
      <vt:lpstr>Choix de l’horizon de temps</vt:lpstr>
      <vt:lpstr>Emissions après l’horizon de temps</vt:lpstr>
      <vt:lpstr>Calcul d’actualisation des impacts et pas ACV dynamique</vt:lpstr>
      <vt:lpstr>Cohérence avec les objectifs d’économie circulaire ?</vt:lpstr>
      <vt:lpstr>Conséquences inconnues d’un nouvel indicateur</vt:lpstr>
      <vt:lpstr>Conclusions</vt:lpstr>
      <vt:lpstr>Conclusion</vt:lpstr>
      <vt:lpstr>RAPPEL Conclusions GC donnéEs et du CSCEE </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Empreinte Carbone Aluminium Secondaire</dc:title>
  <dc:creator>Guillaume Audard</dc:creator>
  <cp:lastModifiedBy>Caroline LESTOURNELLE</cp:lastModifiedBy>
  <cp:revision>482</cp:revision>
  <cp:lastPrinted>1601-01-01T00:00:00Z</cp:lastPrinted>
  <dcterms:created xsi:type="dcterms:W3CDTF">2018-08-27T09:13:01Z</dcterms:created>
  <dcterms:modified xsi:type="dcterms:W3CDTF">2020-07-20T10:38:22Z</dcterms:modified>
</cp:coreProperties>
</file>