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56" r:id="rId2"/>
    <p:sldId id="257" r:id="rId3"/>
    <p:sldId id="260" r:id="rId4"/>
    <p:sldId id="265" r:id="rId5"/>
    <p:sldId id="264" r:id="rId6"/>
    <p:sldId id="263" r:id="rId7"/>
    <p:sldId id="262" r:id="rId8"/>
    <p:sldId id="258" r:id="rId9"/>
    <p:sldId id="259" r:id="rId10"/>
    <p:sldId id="261" r:id="rId11"/>
    <p:sldId id="266" r:id="rId1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fr-FR"/>
          </a:p>
        </p:txBody>
      </p:sp>
      <p:sp>
        <p:nvSpPr>
          <p:cNvPr id="4" name="Espace réservé de la date 3"/>
          <p:cNvSpPr>
            <a:spLocks noGrp="1"/>
          </p:cNvSpPr>
          <p:nvPr>
            <p:ph type="dt" sz="half" idx="10"/>
          </p:nvPr>
        </p:nvSpPr>
        <p:spPr/>
        <p:txBody>
          <a:bodyPr/>
          <a:lstStyle/>
          <a:p>
            <a:fld id="{C63F195D-57F3-4212-8B8A-EF144FCDCFA0}" type="datetimeFigureOut">
              <a:rPr lang="fr-FR" smtClean="0"/>
              <a:t>21/07/2020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BE96CB6-1821-4098-93D3-4F5B3A3453B9}" type="slidenum">
              <a:rPr lang="fr-FR" smtClean="0"/>
              <a:t>‹N°›</a:t>
            </a:fld>
            <a:endParaRPr lang="fr-FR"/>
          </a:p>
        </p:txBody>
      </p:sp>
    </p:spTree>
    <p:extLst>
      <p:ext uri="{BB962C8B-B14F-4D97-AF65-F5344CB8AC3E}">
        <p14:creationId xmlns:p14="http://schemas.microsoft.com/office/powerpoint/2010/main" val="17932204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63F195D-57F3-4212-8B8A-EF144FCDCFA0}" type="datetimeFigureOut">
              <a:rPr lang="fr-FR" smtClean="0"/>
              <a:t>21/07/2020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BE96CB6-1821-4098-93D3-4F5B3A3453B9}" type="slidenum">
              <a:rPr lang="fr-FR" smtClean="0"/>
              <a:t>‹N°›</a:t>
            </a:fld>
            <a:endParaRPr lang="fr-FR"/>
          </a:p>
        </p:txBody>
      </p:sp>
    </p:spTree>
    <p:extLst>
      <p:ext uri="{BB962C8B-B14F-4D97-AF65-F5344CB8AC3E}">
        <p14:creationId xmlns:p14="http://schemas.microsoft.com/office/powerpoint/2010/main" val="4444987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63F195D-57F3-4212-8B8A-EF144FCDCFA0}" type="datetimeFigureOut">
              <a:rPr lang="fr-FR" smtClean="0"/>
              <a:t>21/07/2020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BE96CB6-1821-4098-93D3-4F5B3A3453B9}" type="slidenum">
              <a:rPr lang="fr-FR" smtClean="0"/>
              <a:t>‹N°›</a:t>
            </a:fld>
            <a:endParaRPr lang="fr-FR"/>
          </a:p>
        </p:txBody>
      </p:sp>
    </p:spTree>
    <p:extLst>
      <p:ext uri="{BB962C8B-B14F-4D97-AF65-F5344CB8AC3E}">
        <p14:creationId xmlns:p14="http://schemas.microsoft.com/office/powerpoint/2010/main" val="4759853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63F195D-57F3-4212-8B8A-EF144FCDCFA0}" type="datetimeFigureOut">
              <a:rPr lang="fr-FR" smtClean="0"/>
              <a:t>21/07/2020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BE96CB6-1821-4098-93D3-4F5B3A3453B9}" type="slidenum">
              <a:rPr lang="fr-FR" smtClean="0"/>
              <a:t>‹N°›</a:t>
            </a:fld>
            <a:endParaRPr lang="fr-FR"/>
          </a:p>
        </p:txBody>
      </p:sp>
    </p:spTree>
    <p:extLst>
      <p:ext uri="{BB962C8B-B14F-4D97-AF65-F5344CB8AC3E}">
        <p14:creationId xmlns:p14="http://schemas.microsoft.com/office/powerpoint/2010/main" val="29103016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Espace réservé de la date 3"/>
          <p:cNvSpPr>
            <a:spLocks noGrp="1"/>
          </p:cNvSpPr>
          <p:nvPr>
            <p:ph type="dt" sz="half" idx="10"/>
          </p:nvPr>
        </p:nvSpPr>
        <p:spPr/>
        <p:txBody>
          <a:bodyPr/>
          <a:lstStyle/>
          <a:p>
            <a:fld id="{C63F195D-57F3-4212-8B8A-EF144FCDCFA0}" type="datetimeFigureOut">
              <a:rPr lang="fr-FR" smtClean="0"/>
              <a:t>21/07/2020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BE96CB6-1821-4098-93D3-4F5B3A3453B9}" type="slidenum">
              <a:rPr lang="fr-FR" smtClean="0"/>
              <a:t>‹N°›</a:t>
            </a:fld>
            <a:endParaRPr lang="fr-FR"/>
          </a:p>
        </p:txBody>
      </p:sp>
    </p:spTree>
    <p:extLst>
      <p:ext uri="{BB962C8B-B14F-4D97-AF65-F5344CB8AC3E}">
        <p14:creationId xmlns:p14="http://schemas.microsoft.com/office/powerpoint/2010/main" val="1473655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C63F195D-57F3-4212-8B8A-EF144FCDCFA0}" type="datetimeFigureOut">
              <a:rPr lang="fr-FR" smtClean="0"/>
              <a:t>21/07/2020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BE96CB6-1821-4098-93D3-4F5B3A3453B9}" type="slidenum">
              <a:rPr lang="fr-FR" smtClean="0"/>
              <a:t>‹N°›</a:t>
            </a:fld>
            <a:endParaRPr lang="fr-FR"/>
          </a:p>
        </p:txBody>
      </p:sp>
    </p:spTree>
    <p:extLst>
      <p:ext uri="{BB962C8B-B14F-4D97-AF65-F5344CB8AC3E}">
        <p14:creationId xmlns:p14="http://schemas.microsoft.com/office/powerpoint/2010/main" val="360981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C63F195D-57F3-4212-8B8A-EF144FCDCFA0}" type="datetimeFigureOut">
              <a:rPr lang="fr-FR" smtClean="0"/>
              <a:t>21/07/2020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8BE96CB6-1821-4098-93D3-4F5B3A3453B9}" type="slidenum">
              <a:rPr lang="fr-FR" smtClean="0"/>
              <a:t>‹N°›</a:t>
            </a:fld>
            <a:endParaRPr lang="fr-FR"/>
          </a:p>
        </p:txBody>
      </p:sp>
    </p:spTree>
    <p:extLst>
      <p:ext uri="{BB962C8B-B14F-4D97-AF65-F5344CB8AC3E}">
        <p14:creationId xmlns:p14="http://schemas.microsoft.com/office/powerpoint/2010/main" val="21597956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C63F195D-57F3-4212-8B8A-EF144FCDCFA0}" type="datetimeFigureOut">
              <a:rPr lang="fr-FR" smtClean="0"/>
              <a:t>21/07/2020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BE96CB6-1821-4098-93D3-4F5B3A3453B9}" type="slidenum">
              <a:rPr lang="fr-FR" smtClean="0"/>
              <a:t>‹N°›</a:t>
            </a:fld>
            <a:endParaRPr lang="fr-FR"/>
          </a:p>
        </p:txBody>
      </p:sp>
    </p:spTree>
    <p:extLst>
      <p:ext uri="{BB962C8B-B14F-4D97-AF65-F5344CB8AC3E}">
        <p14:creationId xmlns:p14="http://schemas.microsoft.com/office/powerpoint/2010/main" val="25199059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63F195D-57F3-4212-8B8A-EF144FCDCFA0}" type="datetimeFigureOut">
              <a:rPr lang="fr-FR" smtClean="0"/>
              <a:t>21/07/2020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BE96CB6-1821-4098-93D3-4F5B3A3453B9}" type="slidenum">
              <a:rPr lang="fr-FR" smtClean="0"/>
              <a:t>‹N°›</a:t>
            </a:fld>
            <a:endParaRPr lang="fr-FR"/>
          </a:p>
        </p:txBody>
      </p:sp>
    </p:spTree>
    <p:extLst>
      <p:ext uri="{BB962C8B-B14F-4D97-AF65-F5344CB8AC3E}">
        <p14:creationId xmlns:p14="http://schemas.microsoft.com/office/powerpoint/2010/main" val="21344019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C63F195D-57F3-4212-8B8A-EF144FCDCFA0}" type="datetimeFigureOut">
              <a:rPr lang="fr-FR" smtClean="0"/>
              <a:t>21/07/2020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BE96CB6-1821-4098-93D3-4F5B3A3453B9}" type="slidenum">
              <a:rPr lang="fr-FR" smtClean="0"/>
              <a:t>‹N°›</a:t>
            </a:fld>
            <a:endParaRPr lang="fr-FR"/>
          </a:p>
        </p:txBody>
      </p:sp>
    </p:spTree>
    <p:extLst>
      <p:ext uri="{BB962C8B-B14F-4D97-AF65-F5344CB8AC3E}">
        <p14:creationId xmlns:p14="http://schemas.microsoft.com/office/powerpoint/2010/main" val="36536587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C63F195D-57F3-4212-8B8A-EF144FCDCFA0}" type="datetimeFigureOut">
              <a:rPr lang="fr-FR" smtClean="0"/>
              <a:t>21/07/2020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BE96CB6-1821-4098-93D3-4F5B3A3453B9}" type="slidenum">
              <a:rPr lang="fr-FR" smtClean="0"/>
              <a:t>‹N°›</a:t>
            </a:fld>
            <a:endParaRPr lang="fr-FR"/>
          </a:p>
        </p:txBody>
      </p:sp>
    </p:spTree>
    <p:extLst>
      <p:ext uri="{BB962C8B-B14F-4D97-AF65-F5344CB8AC3E}">
        <p14:creationId xmlns:p14="http://schemas.microsoft.com/office/powerpoint/2010/main" val="10594345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3F195D-57F3-4212-8B8A-EF144FCDCFA0}" type="datetimeFigureOut">
              <a:rPr lang="fr-FR" smtClean="0"/>
              <a:t>21/07/2020</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E96CB6-1821-4098-93D3-4F5B3A3453B9}" type="slidenum">
              <a:rPr lang="fr-FR" smtClean="0"/>
              <a:t>‹N°›</a:t>
            </a:fld>
            <a:endParaRPr lang="fr-FR"/>
          </a:p>
        </p:txBody>
      </p:sp>
    </p:spTree>
    <p:extLst>
      <p:ext uri="{BB962C8B-B14F-4D97-AF65-F5344CB8AC3E}">
        <p14:creationId xmlns:p14="http://schemas.microsoft.com/office/powerpoint/2010/main" val="11293851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1895157"/>
          </a:xfrm>
        </p:spPr>
        <p:txBody>
          <a:bodyPr>
            <a:normAutofit/>
          </a:bodyPr>
          <a:lstStyle/>
          <a:p>
            <a:r>
              <a:rPr lang="fr-FR" sz="4800" dirty="0" smtClean="0"/>
              <a:t>RE 2020 </a:t>
            </a:r>
            <a:br>
              <a:rPr lang="fr-FR" sz="4800" dirty="0" smtClean="0"/>
            </a:br>
            <a:r>
              <a:rPr lang="fr-FR" sz="4800" dirty="0" smtClean="0"/>
              <a:t>Réunion de concertation Energie</a:t>
            </a:r>
            <a:endParaRPr lang="fr-FR" sz="4800" dirty="0"/>
          </a:p>
        </p:txBody>
      </p:sp>
      <p:sp>
        <p:nvSpPr>
          <p:cNvPr id="3" name="Sous-titre 2"/>
          <p:cNvSpPr>
            <a:spLocks noGrp="1"/>
          </p:cNvSpPr>
          <p:nvPr>
            <p:ph type="subTitle" idx="1"/>
          </p:nvPr>
        </p:nvSpPr>
        <p:spPr>
          <a:xfrm>
            <a:off x="1524000" y="3602038"/>
            <a:ext cx="9144000" cy="656453"/>
          </a:xfrm>
        </p:spPr>
        <p:txBody>
          <a:bodyPr/>
          <a:lstStyle/>
          <a:p>
            <a:r>
              <a:rPr lang="fr-FR" dirty="0" smtClean="0"/>
              <a:t>21 juillet 2020</a:t>
            </a:r>
            <a:endParaRPr lang="fr-FR" dirty="0"/>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24250" y="5051743"/>
            <a:ext cx="5143500" cy="1581150"/>
          </a:xfrm>
          <a:prstGeom prst="rect">
            <a:avLst/>
          </a:prstGeom>
        </p:spPr>
      </p:pic>
    </p:spTree>
    <p:extLst>
      <p:ext uri="{BB962C8B-B14F-4D97-AF65-F5344CB8AC3E}">
        <p14:creationId xmlns:p14="http://schemas.microsoft.com/office/powerpoint/2010/main" val="42397995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00447" y="103461"/>
            <a:ext cx="11698330" cy="601934"/>
          </a:xfrm>
        </p:spPr>
        <p:txBody>
          <a:bodyPr>
            <a:normAutofit fontScale="90000"/>
          </a:bodyPr>
          <a:lstStyle/>
          <a:p>
            <a:r>
              <a:rPr lang="fr-FR" sz="3600" dirty="0" smtClean="0"/>
              <a:t>Respecter un minimum d’accès à la lumière naturelle des locaux</a:t>
            </a:r>
            <a:endParaRPr lang="fr-FR" sz="3600" dirty="0"/>
          </a:p>
        </p:txBody>
      </p:sp>
      <p:sp>
        <p:nvSpPr>
          <p:cNvPr id="3" name="Sous-titre 2"/>
          <p:cNvSpPr>
            <a:spLocks noGrp="1"/>
          </p:cNvSpPr>
          <p:nvPr>
            <p:ph type="subTitle" idx="1"/>
          </p:nvPr>
        </p:nvSpPr>
        <p:spPr>
          <a:xfrm>
            <a:off x="531219" y="1041716"/>
            <a:ext cx="11258550" cy="4758194"/>
          </a:xfrm>
        </p:spPr>
        <p:txBody>
          <a:bodyPr>
            <a:normAutofit/>
          </a:bodyPr>
          <a:lstStyle/>
          <a:p>
            <a:pPr marL="285750" lvl="0" indent="-285750" algn="just">
              <a:buFont typeface="Arial" panose="020B0604020202020204" pitchFamily="34" charset="0"/>
              <a:buChar char="•"/>
            </a:pPr>
            <a:r>
              <a:rPr lang="fr-FR" sz="1600" dirty="0" smtClean="0"/>
              <a:t>Au fil des années jusqu’à l’avènement de la RT2012, les surfaces de baies vitrées n’ont cessé d’être réduites dans les logements, en particulier du fait de l’écart de coût entre 1m² de paroi opaque/vitrée</a:t>
            </a:r>
            <a:endParaRPr lang="fr-FR" sz="1600" dirty="0"/>
          </a:p>
          <a:p>
            <a:pPr marL="285750" lvl="0" indent="-285750" algn="just">
              <a:buFont typeface="Arial" panose="020B0604020202020204" pitchFamily="34" charset="0"/>
              <a:buChar char="•"/>
            </a:pPr>
            <a:r>
              <a:rPr lang="fr-FR" sz="1600" dirty="0" smtClean="0"/>
              <a:t>Jusqu’à la RT2005, les logements neufs avaient, année après année, de moins en moins accès à la lumière naturelle.</a:t>
            </a:r>
          </a:p>
          <a:p>
            <a:pPr marL="285750" lvl="0" indent="-285750" algn="just">
              <a:buFont typeface="Arial" panose="020B0604020202020204" pitchFamily="34" charset="0"/>
              <a:buChar char="•"/>
            </a:pPr>
            <a:r>
              <a:rPr lang="fr-FR" sz="1600" dirty="0" smtClean="0"/>
              <a:t>La RT2012 a introduit une obligation d’accès à la lumière naturelle des locaux en logement, exprimée sous forme de surface minimale de baies à respecter (faute de retours d’expériences suffisants pour généraliser les calculs d’éclairement naturel des locaux).</a:t>
            </a:r>
          </a:p>
          <a:p>
            <a:pPr lvl="1" algn="just"/>
            <a:endParaRPr lang="fr-FR" sz="1600" dirty="0"/>
          </a:p>
          <a:p>
            <a:pPr algn="just"/>
            <a:r>
              <a:rPr lang="fr-FR" sz="1600" dirty="0" smtClean="0">
                <a:sym typeface="Wingdings" panose="05000000000000000000" pitchFamily="2" charset="2"/>
              </a:rPr>
              <a:t> </a:t>
            </a:r>
            <a:r>
              <a:rPr lang="fr-FR" sz="1600" dirty="0" smtClean="0"/>
              <a:t>Nous soulignons l’absolue </a:t>
            </a:r>
            <a:r>
              <a:rPr lang="fr-FR" sz="1600" dirty="0"/>
              <a:t>nécessité de maintenir un critère minimum d’accession à la lumière naturelle dans l’habitat </a:t>
            </a:r>
            <a:r>
              <a:rPr lang="fr-FR" sz="1600" dirty="0" smtClean="0"/>
              <a:t>neuf</a:t>
            </a:r>
          </a:p>
          <a:p>
            <a:pPr algn="just"/>
            <a:endParaRPr lang="fr-FR" sz="1600" dirty="0"/>
          </a:p>
          <a:p>
            <a:pPr marL="285750" indent="-285750" algn="just">
              <a:buFont typeface="Wingdings" panose="05000000000000000000" pitchFamily="2" charset="2"/>
              <a:buChar char="à"/>
            </a:pPr>
            <a:r>
              <a:rPr lang="fr-FR" sz="1600" dirty="0" smtClean="0"/>
              <a:t>Nous </a:t>
            </a:r>
            <a:r>
              <a:rPr lang="fr-FR" sz="1600" dirty="0"/>
              <a:t>soutenons </a:t>
            </a:r>
            <a:r>
              <a:rPr lang="fr-FR" sz="1600" dirty="0" smtClean="0"/>
              <a:t>: </a:t>
            </a:r>
          </a:p>
          <a:p>
            <a:pPr marL="628650" lvl="1" indent="-171450" algn="just">
              <a:buFont typeface="Arial" panose="020B0604020202020204" pitchFamily="34" charset="0"/>
              <a:buChar char="•"/>
            </a:pPr>
            <a:r>
              <a:rPr lang="fr-FR" sz="1600" dirty="0" smtClean="0"/>
              <a:t>Le </a:t>
            </a:r>
            <a:r>
              <a:rPr lang="fr-FR" sz="1600" dirty="0"/>
              <a:t>maintien d’une exigence réglementaire avec minimum de parois vitrées dans la </a:t>
            </a:r>
            <a:r>
              <a:rPr lang="fr-FR" sz="1600" dirty="0" smtClean="0"/>
              <a:t>RE2020 </a:t>
            </a:r>
            <a:r>
              <a:rPr lang="fr-FR" sz="1600" dirty="0"/>
              <a:t>pour atteindre les objectifs : </a:t>
            </a:r>
            <a:endParaRPr lang="fr-FR" sz="1600" dirty="0" smtClean="0"/>
          </a:p>
          <a:p>
            <a:pPr marL="1200150" lvl="2" indent="-285750" algn="just">
              <a:buFont typeface="Arial" panose="020B0604020202020204" pitchFamily="34" charset="0"/>
              <a:buChar char="•"/>
            </a:pPr>
            <a:r>
              <a:rPr lang="fr-FR" sz="1600" dirty="0" smtClean="0"/>
              <a:t>De </a:t>
            </a:r>
            <a:r>
              <a:rPr lang="fr-FR" sz="1600" dirty="0"/>
              <a:t>performance énergétique (performances d'isolation thermique des parois vitrées et apports solaires</a:t>
            </a:r>
            <a:r>
              <a:rPr lang="fr-FR" sz="1600" dirty="0" smtClean="0"/>
              <a:t>),</a:t>
            </a:r>
          </a:p>
          <a:p>
            <a:pPr marL="1200150" lvl="2" indent="-285750" algn="just">
              <a:buFont typeface="Arial" panose="020B0604020202020204" pitchFamily="34" charset="0"/>
              <a:buChar char="•"/>
            </a:pPr>
            <a:r>
              <a:rPr lang="fr-FR" sz="1600" dirty="0" smtClean="0"/>
              <a:t>D’éclairement </a:t>
            </a:r>
            <a:r>
              <a:rPr lang="fr-FR" sz="1600" dirty="0"/>
              <a:t>naturel (transmission de lumière naturelle directe et </a:t>
            </a:r>
            <a:r>
              <a:rPr lang="fr-FR" sz="1600" dirty="0" smtClean="0"/>
              <a:t>diffuse),</a:t>
            </a:r>
          </a:p>
          <a:p>
            <a:pPr marL="1200150" lvl="2" indent="-285750" algn="just">
              <a:buFont typeface="Arial" panose="020B0604020202020204" pitchFamily="34" charset="0"/>
              <a:buChar char="•"/>
            </a:pPr>
            <a:r>
              <a:rPr lang="fr-FR" sz="1600" dirty="0" smtClean="0"/>
              <a:t>De </a:t>
            </a:r>
            <a:r>
              <a:rPr lang="fr-FR" sz="1600" dirty="0"/>
              <a:t>qualité de l’air intérieur (ventilation naturelle</a:t>
            </a:r>
            <a:r>
              <a:rPr lang="fr-FR" sz="1600" dirty="0" smtClean="0"/>
              <a:t>)</a:t>
            </a:r>
          </a:p>
          <a:p>
            <a:pPr marL="1200150" lvl="2" indent="-285750" algn="just">
              <a:buFont typeface="Arial" panose="020B0604020202020204" pitchFamily="34" charset="0"/>
              <a:buChar char="•"/>
            </a:pPr>
            <a:r>
              <a:rPr lang="fr-FR" sz="1600" dirty="0" smtClean="0"/>
              <a:t>De </a:t>
            </a:r>
            <a:r>
              <a:rPr lang="fr-FR" sz="1600" dirty="0" err="1" smtClean="0"/>
              <a:t>surventilation</a:t>
            </a:r>
            <a:r>
              <a:rPr lang="fr-FR" sz="1600" dirty="0" smtClean="0"/>
              <a:t> naturelle en été.</a:t>
            </a:r>
            <a:endParaRPr lang="fr-FR" sz="1600" dirty="0"/>
          </a:p>
          <a:p>
            <a:pPr marL="742950" lvl="1" indent="-285750" algn="just">
              <a:buFont typeface="Arial" panose="020B0604020202020204" pitchFamily="34" charset="0"/>
              <a:buChar char="•"/>
            </a:pPr>
            <a:r>
              <a:rPr lang="fr-FR" sz="1600" dirty="0" smtClean="0"/>
              <a:t>Le maintien, comme en RT2012, du calcul de l’indicateur pédagogique d’autonomie en lumière naturelle</a:t>
            </a:r>
            <a:endParaRPr lang="fr-FR" sz="1600" dirty="0"/>
          </a:p>
        </p:txBody>
      </p:sp>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84970" y="6228238"/>
            <a:ext cx="1613807" cy="496096"/>
          </a:xfrm>
          <a:prstGeom prst="rect">
            <a:avLst/>
          </a:prstGeom>
        </p:spPr>
      </p:pic>
    </p:spTree>
    <p:extLst>
      <p:ext uri="{BB962C8B-B14F-4D97-AF65-F5344CB8AC3E}">
        <p14:creationId xmlns:p14="http://schemas.microsoft.com/office/powerpoint/2010/main" val="39727420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1895157"/>
          </a:xfrm>
        </p:spPr>
        <p:txBody>
          <a:bodyPr>
            <a:normAutofit/>
          </a:bodyPr>
          <a:lstStyle/>
          <a:p>
            <a:r>
              <a:rPr lang="fr-FR" sz="4800" dirty="0" smtClean="0"/>
              <a:t>RE 2020 </a:t>
            </a:r>
            <a:br>
              <a:rPr lang="fr-FR" sz="4800" dirty="0" smtClean="0"/>
            </a:br>
            <a:r>
              <a:rPr lang="fr-FR" sz="4800" dirty="0" smtClean="0"/>
              <a:t>Réunion de concertation Energie</a:t>
            </a:r>
            <a:endParaRPr lang="fr-FR" sz="4800" dirty="0"/>
          </a:p>
        </p:txBody>
      </p:sp>
      <p:sp>
        <p:nvSpPr>
          <p:cNvPr id="3" name="Sous-titre 2"/>
          <p:cNvSpPr>
            <a:spLocks noGrp="1"/>
          </p:cNvSpPr>
          <p:nvPr>
            <p:ph type="subTitle" idx="1"/>
          </p:nvPr>
        </p:nvSpPr>
        <p:spPr>
          <a:xfrm>
            <a:off x="1524000" y="3291840"/>
            <a:ext cx="9144000" cy="966651"/>
          </a:xfrm>
        </p:spPr>
        <p:txBody>
          <a:bodyPr>
            <a:normAutofit/>
          </a:bodyPr>
          <a:lstStyle/>
          <a:p>
            <a:r>
              <a:rPr lang="fr-FR" dirty="0" smtClean="0"/>
              <a:t>Merci de votre attention </a:t>
            </a:r>
          </a:p>
          <a:p>
            <a:r>
              <a:rPr lang="fr-FR" dirty="0" smtClean="0"/>
              <a:t>21 juillet 2020</a:t>
            </a:r>
            <a:endParaRPr lang="fr-FR" dirty="0"/>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24250" y="5051743"/>
            <a:ext cx="5143500" cy="1581150"/>
          </a:xfrm>
          <a:prstGeom prst="rect">
            <a:avLst/>
          </a:prstGeom>
        </p:spPr>
      </p:pic>
    </p:spTree>
    <p:extLst>
      <p:ext uri="{BB962C8B-B14F-4D97-AF65-F5344CB8AC3E}">
        <p14:creationId xmlns:p14="http://schemas.microsoft.com/office/powerpoint/2010/main" val="15943269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03461"/>
            <a:ext cx="9144000" cy="601934"/>
          </a:xfrm>
        </p:spPr>
        <p:txBody>
          <a:bodyPr>
            <a:normAutofit/>
          </a:bodyPr>
          <a:lstStyle/>
          <a:p>
            <a:r>
              <a:rPr lang="fr-FR" sz="3600" dirty="0" smtClean="0"/>
              <a:t>Les principaux points soulevés à date :</a:t>
            </a:r>
            <a:endParaRPr lang="fr-FR" sz="3600" dirty="0"/>
          </a:p>
        </p:txBody>
      </p:sp>
      <p:sp>
        <p:nvSpPr>
          <p:cNvPr id="3" name="Sous-titre 2"/>
          <p:cNvSpPr>
            <a:spLocks noGrp="1"/>
          </p:cNvSpPr>
          <p:nvPr>
            <p:ph type="subTitle" idx="1"/>
          </p:nvPr>
        </p:nvSpPr>
        <p:spPr>
          <a:xfrm>
            <a:off x="587828" y="1041863"/>
            <a:ext cx="11016343" cy="5434423"/>
          </a:xfrm>
        </p:spPr>
        <p:txBody>
          <a:bodyPr>
            <a:normAutofit fontScale="77500" lnSpcReduction="20000"/>
          </a:bodyPr>
          <a:lstStyle/>
          <a:p>
            <a:pPr marL="342900" indent="-342900" algn="l">
              <a:buFont typeface="Arial" panose="020B0604020202020204" pitchFamily="34" charset="0"/>
              <a:buChar char="•"/>
            </a:pPr>
            <a:r>
              <a:rPr lang="fr-FR" dirty="0" smtClean="0"/>
              <a:t>Des orientations d’exigences sur le volet énergie auxquelles nous souscrivons, en particulier  : </a:t>
            </a:r>
          </a:p>
          <a:p>
            <a:pPr marL="800100" lvl="1" indent="-342900" algn="l">
              <a:buFont typeface="Arial" panose="020B0604020202020204" pitchFamily="34" charset="0"/>
              <a:buChar char="•"/>
            </a:pPr>
            <a:r>
              <a:rPr lang="fr-FR" dirty="0" smtClean="0"/>
              <a:t>Renforcement </a:t>
            </a:r>
            <a:r>
              <a:rPr lang="fr-FR" dirty="0" smtClean="0"/>
              <a:t>du </a:t>
            </a:r>
            <a:r>
              <a:rPr lang="fr-FR" dirty="0" err="1" smtClean="0"/>
              <a:t>Bbiomax</a:t>
            </a:r>
            <a:r>
              <a:rPr lang="fr-FR" dirty="0" smtClean="0"/>
              <a:t> </a:t>
            </a:r>
            <a:r>
              <a:rPr lang="fr-FR" dirty="0" smtClean="0"/>
              <a:t>pour privilégier </a:t>
            </a:r>
            <a:r>
              <a:rPr lang="fr-FR" dirty="0" smtClean="0"/>
              <a:t>la conception bioclimatiqu</a:t>
            </a:r>
            <a:r>
              <a:rPr lang="fr-FR" dirty="0" smtClean="0"/>
              <a:t>e et </a:t>
            </a:r>
            <a:r>
              <a:rPr lang="fr-FR" dirty="0" smtClean="0"/>
              <a:t>la </a:t>
            </a:r>
            <a:r>
              <a:rPr lang="fr-FR" dirty="0" smtClean="0"/>
              <a:t>performance énergétique à long </a:t>
            </a:r>
            <a:r>
              <a:rPr lang="fr-FR" dirty="0" smtClean="0"/>
              <a:t>terme</a:t>
            </a:r>
            <a:r>
              <a:rPr lang="fr-FR" dirty="0"/>
              <a:t>,</a:t>
            </a:r>
            <a:endParaRPr lang="fr-FR" dirty="0" smtClean="0"/>
          </a:p>
          <a:p>
            <a:pPr lvl="1" algn="l"/>
            <a:r>
              <a:rPr lang="fr-FR" dirty="0" smtClean="0">
                <a:sym typeface="Wingdings" panose="05000000000000000000" pitchFamily="2" charset="2"/>
              </a:rPr>
              <a:t> </a:t>
            </a:r>
            <a:r>
              <a:rPr lang="fr-FR" dirty="0" smtClean="0"/>
              <a:t>Sécuriser la performance énergétique sur toute la durée de vie du bâtiment grâce à une excellence de conception du bâti</a:t>
            </a:r>
          </a:p>
          <a:p>
            <a:pPr marL="800100" lvl="1" indent="-342900" algn="l">
              <a:buFont typeface="Arial" panose="020B0604020202020204" pitchFamily="34" charset="0"/>
              <a:buChar char="•"/>
            </a:pPr>
            <a:r>
              <a:rPr lang="fr-FR" dirty="0" smtClean="0"/>
              <a:t>La prise en compte du </a:t>
            </a:r>
            <a:r>
              <a:rPr lang="fr-FR" dirty="0" err="1" smtClean="0"/>
              <a:t>Bfr</a:t>
            </a:r>
            <a:r>
              <a:rPr lang="fr-FR" dirty="0" smtClean="0"/>
              <a:t> dans le </a:t>
            </a:r>
            <a:r>
              <a:rPr lang="fr-FR" dirty="0" err="1" smtClean="0"/>
              <a:t>Bbio</a:t>
            </a:r>
            <a:r>
              <a:rPr lang="fr-FR" dirty="0" smtClean="0"/>
              <a:t>,</a:t>
            </a:r>
          </a:p>
          <a:p>
            <a:pPr marL="800100" lvl="1" indent="-342900" algn="l">
              <a:buFont typeface="Arial" panose="020B0604020202020204" pitchFamily="34" charset="0"/>
              <a:buChar char="•"/>
            </a:pPr>
            <a:r>
              <a:rPr lang="fr-FR" dirty="0" smtClean="0"/>
              <a:t>Renforcement du </a:t>
            </a:r>
            <a:r>
              <a:rPr lang="fr-FR" dirty="0" err="1" smtClean="0"/>
              <a:t>Cepmax</a:t>
            </a:r>
            <a:r>
              <a:rPr lang="fr-FR" dirty="0" smtClean="0"/>
              <a:t>.</a:t>
            </a:r>
            <a:endParaRPr lang="fr-FR" dirty="0" smtClean="0"/>
          </a:p>
          <a:p>
            <a:pPr marL="800100" lvl="1" indent="-342900" algn="l">
              <a:buFont typeface="Arial" panose="020B0604020202020204" pitchFamily="34" charset="0"/>
              <a:buChar char="•"/>
            </a:pPr>
            <a:endParaRPr lang="fr-FR" dirty="0" smtClean="0"/>
          </a:p>
          <a:p>
            <a:pPr marL="342900" indent="-342900" algn="l">
              <a:buFont typeface="Arial" panose="020B0604020202020204" pitchFamily="34" charset="0"/>
              <a:buChar char="•"/>
            </a:pPr>
            <a:r>
              <a:rPr lang="fr-FR" dirty="0" smtClean="0"/>
              <a:t>Des propositions de principe sur le </a:t>
            </a:r>
            <a:r>
              <a:rPr lang="fr-FR" dirty="0" err="1" smtClean="0"/>
              <a:t>Bbiomax</a:t>
            </a:r>
            <a:r>
              <a:rPr lang="fr-FR" dirty="0" smtClean="0"/>
              <a:t> et ses modulations</a:t>
            </a:r>
          </a:p>
          <a:p>
            <a:pPr marL="800100" lvl="1" indent="-342900" algn="l">
              <a:buFont typeface="Arial" panose="020B0604020202020204" pitchFamily="34" charset="0"/>
              <a:buChar char="•"/>
            </a:pPr>
            <a:r>
              <a:rPr lang="fr-FR" dirty="0" err="1" smtClean="0"/>
              <a:t>Bbiomax</a:t>
            </a:r>
            <a:endParaRPr lang="fr-FR" dirty="0" smtClean="0"/>
          </a:p>
          <a:p>
            <a:pPr marL="800100" lvl="1" indent="-342900" algn="l">
              <a:buFont typeface="Arial" panose="020B0604020202020204" pitchFamily="34" charset="0"/>
              <a:buChar char="•"/>
            </a:pPr>
            <a:r>
              <a:rPr lang="fr-FR" dirty="0" smtClean="0"/>
              <a:t>Modulation selon compacité</a:t>
            </a:r>
          </a:p>
          <a:p>
            <a:pPr marL="800100" lvl="1" indent="-342900" algn="l">
              <a:buFont typeface="Arial" panose="020B0604020202020204" pitchFamily="34" charset="0"/>
              <a:buChar char="•"/>
            </a:pPr>
            <a:r>
              <a:rPr lang="fr-FR" dirty="0" smtClean="0"/>
              <a:t>Une </a:t>
            </a:r>
            <a:r>
              <a:rPr lang="fr-FR" dirty="0"/>
              <a:t>attention particulière dans le calage des modulations pour éviter les coefficients multiplicateurs faisant dériver les exigences</a:t>
            </a:r>
          </a:p>
          <a:p>
            <a:pPr marL="342900" indent="-342900" algn="l">
              <a:buFont typeface="Arial" panose="020B0604020202020204" pitchFamily="34" charset="0"/>
              <a:buChar char="•"/>
            </a:pPr>
            <a:endParaRPr lang="fr-FR" dirty="0" smtClean="0"/>
          </a:p>
          <a:p>
            <a:pPr marL="342900" indent="-342900" algn="l">
              <a:buFont typeface="Arial" panose="020B0604020202020204" pitchFamily="34" charset="0"/>
              <a:buChar char="•"/>
            </a:pPr>
            <a:r>
              <a:rPr lang="fr-FR" dirty="0" smtClean="0"/>
              <a:t>Malgré d’importants moyens d’études engagés par nos membres, une difficulté à proposer des seuils à la fois ambitieux et soutenables du fait des importantes modifications du modèle de calcul et du moteur en cours de stabilisation</a:t>
            </a:r>
          </a:p>
          <a:p>
            <a:pPr marL="342900" indent="-342900" algn="l">
              <a:buFont typeface="Arial" panose="020B0604020202020204" pitchFamily="34" charset="0"/>
              <a:buChar char="•"/>
            </a:pPr>
            <a:endParaRPr lang="fr-FR" dirty="0" smtClean="0"/>
          </a:p>
          <a:p>
            <a:pPr marL="342900" indent="-342900" algn="l">
              <a:buFont typeface="Arial" panose="020B0604020202020204" pitchFamily="34" charset="0"/>
              <a:buChar char="•"/>
            </a:pPr>
            <a:r>
              <a:rPr lang="fr-FR" dirty="0" smtClean="0"/>
              <a:t>Des fondamentaux à conforter et points de vigilance pour éviter des retours en arrière dans la conception des bâtiments : </a:t>
            </a:r>
          </a:p>
          <a:p>
            <a:pPr marL="800100" lvl="1" indent="-342900" algn="l">
              <a:buFont typeface="Arial" panose="020B0604020202020204" pitchFamily="34" charset="0"/>
              <a:buChar char="•"/>
            </a:pPr>
            <a:r>
              <a:rPr lang="fr-FR" dirty="0" smtClean="0"/>
              <a:t>Traitement de l’étanchéité à l’air de l’enveloppe et des réseaux de ventilation, mesures à réception et seuils à respecter</a:t>
            </a:r>
          </a:p>
          <a:p>
            <a:pPr marL="800100" lvl="1" indent="-342900" algn="l">
              <a:buFont typeface="Arial" panose="020B0604020202020204" pitchFamily="34" charset="0"/>
              <a:buChar char="•"/>
            </a:pPr>
            <a:r>
              <a:rPr lang="fr-FR" dirty="0" smtClean="0"/>
              <a:t>Traitement des ponts thermiques significatifs via PSI9max et </a:t>
            </a:r>
            <a:r>
              <a:rPr lang="fr-FR" dirty="0" err="1" smtClean="0"/>
              <a:t>PSImoyenmax</a:t>
            </a:r>
            <a:endParaRPr lang="fr-FR" dirty="0" smtClean="0"/>
          </a:p>
          <a:p>
            <a:pPr marL="800100" lvl="1" indent="-342900" algn="l">
              <a:buFont typeface="Arial" panose="020B0604020202020204" pitchFamily="34" charset="0"/>
              <a:buChar char="•"/>
            </a:pPr>
            <a:r>
              <a:rPr lang="fr-FR" dirty="0" smtClean="0"/>
              <a:t>Maintien d’un minimum d’accès à la lumière naturelle des </a:t>
            </a:r>
            <a:r>
              <a:rPr lang="fr-FR" dirty="0" smtClean="0"/>
              <a:t>locaux et de la conception bioclimatique</a:t>
            </a:r>
            <a:endParaRPr lang="fr-FR" dirty="0" smtClean="0"/>
          </a:p>
        </p:txBody>
      </p:sp>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84970" y="6228238"/>
            <a:ext cx="1613807" cy="496096"/>
          </a:xfrm>
          <a:prstGeom prst="rect">
            <a:avLst/>
          </a:prstGeom>
        </p:spPr>
      </p:pic>
    </p:spTree>
    <p:extLst>
      <p:ext uri="{BB962C8B-B14F-4D97-AF65-F5344CB8AC3E}">
        <p14:creationId xmlns:p14="http://schemas.microsoft.com/office/powerpoint/2010/main" val="26985749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52697" y="103461"/>
            <a:ext cx="11521440" cy="601934"/>
          </a:xfrm>
        </p:spPr>
        <p:txBody>
          <a:bodyPr>
            <a:normAutofit fontScale="90000"/>
          </a:bodyPr>
          <a:lstStyle/>
          <a:p>
            <a:r>
              <a:rPr lang="fr-FR" sz="3600" dirty="0" smtClean="0"/>
              <a:t>Un </a:t>
            </a:r>
            <a:r>
              <a:rPr lang="fr-FR" sz="3600" dirty="0" err="1" smtClean="0"/>
              <a:t>Bbiomax</a:t>
            </a:r>
            <a:r>
              <a:rPr lang="fr-FR" sz="3600" dirty="0" smtClean="0"/>
              <a:t> à renforcer pour améliorer la qualité de l’enveloppe</a:t>
            </a:r>
            <a:endParaRPr lang="fr-FR" sz="3600" dirty="0"/>
          </a:p>
        </p:txBody>
      </p:sp>
      <p:sp>
        <p:nvSpPr>
          <p:cNvPr id="3" name="Sous-titre 2"/>
          <p:cNvSpPr>
            <a:spLocks noGrp="1"/>
          </p:cNvSpPr>
          <p:nvPr>
            <p:ph type="subTitle" idx="1"/>
          </p:nvPr>
        </p:nvSpPr>
        <p:spPr>
          <a:xfrm>
            <a:off x="336180" y="1041863"/>
            <a:ext cx="10450286" cy="5434423"/>
          </a:xfrm>
        </p:spPr>
        <p:txBody>
          <a:bodyPr>
            <a:normAutofit/>
          </a:bodyPr>
          <a:lstStyle/>
          <a:p>
            <a:pPr marL="342900" indent="-342900" algn="l">
              <a:buFont typeface="Arial" panose="020B0604020202020204" pitchFamily="34" charset="0"/>
              <a:buChar char="•"/>
            </a:pPr>
            <a:r>
              <a:rPr lang="fr-FR" dirty="0" smtClean="0"/>
              <a:t>En RT2012, un </a:t>
            </a:r>
            <a:r>
              <a:rPr lang="fr-FR" dirty="0" err="1" smtClean="0"/>
              <a:t>Bbiomax</a:t>
            </a:r>
            <a:r>
              <a:rPr lang="fr-FR" dirty="0" smtClean="0"/>
              <a:t> jugé très facile à atteindre : </a:t>
            </a:r>
          </a:p>
          <a:p>
            <a:pPr algn="l"/>
            <a:r>
              <a:rPr lang="fr-FR" sz="1400" dirty="0" smtClean="0"/>
              <a:t>(</a:t>
            </a:r>
            <a:r>
              <a:rPr lang="fr-FR" sz="1400" i="1" dirty="0" smtClean="0"/>
              <a:t>source Enquête bureaux d’études)</a:t>
            </a:r>
          </a:p>
          <a:p>
            <a:pPr marL="342900" indent="-342900" algn="l">
              <a:buFont typeface="Arial" panose="020B0604020202020204" pitchFamily="34" charset="0"/>
              <a:buChar char="•"/>
            </a:pPr>
            <a:endParaRPr lang="fr-FR" dirty="0" smtClean="0"/>
          </a:p>
          <a:p>
            <a:pPr marL="342900" indent="-342900" algn="l">
              <a:buFont typeface="Arial" panose="020B0604020202020204" pitchFamily="34" charset="0"/>
              <a:buChar char="•"/>
            </a:pPr>
            <a:endParaRPr lang="fr-FR" dirty="0"/>
          </a:p>
          <a:p>
            <a:pPr marL="342900" indent="-342900" algn="l">
              <a:buFont typeface="Arial" panose="020B0604020202020204" pitchFamily="34" charset="0"/>
              <a:buChar char="•"/>
            </a:pPr>
            <a:r>
              <a:rPr lang="fr-FR" dirty="0" smtClean="0"/>
              <a:t>Et atteint avec une marge confortable : </a:t>
            </a:r>
          </a:p>
          <a:p>
            <a:pPr marL="800100" lvl="1" indent="-342900" algn="l">
              <a:buFont typeface="Arial" panose="020B0604020202020204" pitchFamily="34" charset="0"/>
              <a:buChar char="•"/>
            </a:pPr>
            <a:r>
              <a:rPr lang="fr-FR" dirty="0" smtClean="0"/>
              <a:t>De 14 à 20% de gain sur </a:t>
            </a:r>
            <a:r>
              <a:rPr lang="fr-FR" dirty="0" err="1" smtClean="0"/>
              <a:t>Bbiomax</a:t>
            </a:r>
            <a:r>
              <a:rPr lang="fr-FR" dirty="0" smtClean="0"/>
              <a:t> en moyenne</a:t>
            </a:r>
          </a:p>
          <a:p>
            <a:pPr marL="342900" indent="-342900" algn="l">
              <a:buFont typeface="Arial" panose="020B0604020202020204" pitchFamily="34" charset="0"/>
              <a:buChar char="•"/>
            </a:pPr>
            <a:endParaRPr lang="fr-FR" dirty="0" smtClean="0"/>
          </a:p>
        </p:txBody>
      </p:sp>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84970" y="6228238"/>
            <a:ext cx="1613807" cy="496096"/>
          </a:xfrm>
          <a:prstGeom prst="rect">
            <a:avLst/>
          </a:prstGeom>
        </p:spPr>
      </p:pic>
      <p:pic>
        <p:nvPicPr>
          <p:cNvPr id="6" name="Image 5" descr="MILCNR_Bbio synthèse.jpg"/>
          <p:cNvPicPr/>
          <p:nvPr/>
        </p:nvPicPr>
        <p:blipFill>
          <a:blip r:embed="rId3" cstate="email">
            <a:extLst>
              <a:ext uri="{28A0092B-C50C-407E-A947-70E740481C1C}">
                <a14:useLocalDpi xmlns:a14="http://schemas.microsoft.com/office/drawing/2010/main"/>
              </a:ext>
            </a:extLst>
          </a:blip>
          <a:stretch>
            <a:fillRect/>
          </a:stretch>
        </p:blipFill>
        <p:spPr>
          <a:xfrm>
            <a:off x="519060" y="3759074"/>
            <a:ext cx="4937760" cy="2962632"/>
          </a:xfrm>
          <a:prstGeom prst="rect">
            <a:avLst/>
          </a:prstGeom>
        </p:spPr>
      </p:pic>
      <p:graphicFrame>
        <p:nvGraphicFramePr>
          <p:cNvPr id="7" name="Tableau 6"/>
          <p:cNvGraphicFramePr>
            <a:graphicFrameLocks noGrp="1"/>
          </p:cNvGraphicFramePr>
          <p:nvPr>
            <p:extLst>
              <p:ext uri="{D42A27DB-BD31-4B8C-83A1-F6EECF244321}">
                <p14:modId xmlns:p14="http://schemas.microsoft.com/office/powerpoint/2010/main" val="3257000149"/>
              </p:ext>
            </p:extLst>
          </p:nvPr>
        </p:nvGraphicFramePr>
        <p:xfrm>
          <a:off x="5899974" y="4126452"/>
          <a:ext cx="4917795" cy="2406224"/>
        </p:xfrm>
        <a:graphic>
          <a:graphicData uri="http://schemas.openxmlformats.org/drawingml/2006/table">
            <a:tbl>
              <a:tblPr firstRow="1" firstCol="1" bandRow="1">
                <a:tableStyleId>{5C22544A-7EE6-4342-B048-85BDC9FD1C3A}</a:tableStyleId>
              </a:tblPr>
              <a:tblGrid>
                <a:gridCol w="1212547">
                  <a:extLst>
                    <a:ext uri="{9D8B030D-6E8A-4147-A177-3AD203B41FA5}">
                      <a16:colId xmlns:a16="http://schemas.microsoft.com/office/drawing/2014/main" val="4020334270"/>
                    </a:ext>
                  </a:extLst>
                </a:gridCol>
                <a:gridCol w="1232175">
                  <a:extLst>
                    <a:ext uri="{9D8B030D-6E8A-4147-A177-3AD203B41FA5}">
                      <a16:colId xmlns:a16="http://schemas.microsoft.com/office/drawing/2014/main" val="117208019"/>
                    </a:ext>
                  </a:extLst>
                </a:gridCol>
                <a:gridCol w="926857">
                  <a:extLst>
                    <a:ext uri="{9D8B030D-6E8A-4147-A177-3AD203B41FA5}">
                      <a16:colId xmlns:a16="http://schemas.microsoft.com/office/drawing/2014/main" val="4069840792"/>
                    </a:ext>
                  </a:extLst>
                </a:gridCol>
                <a:gridCol w="872336">
                  <a:extLst>
                    <a:ext uri="{9D8B030D-6E8A-4147-A177-3AD203B41FA5}">
                      <a16:colId xmlns:a16="http://schemas.microsoft.com/office/drawing/2014/main" val="787977078"/>
                    </a:ext>
                  </a:extLst>
                </a:gridCol>
                <a:gridCol w="673880">
                  <a:extLst>
                    <a:ext uri="{9D8B030D-6E8A-4147-A177-3AD203B41FA5}">
                      <a16:colId xmlns:a16="http://schemas.microsoft.com/office/drawing/2014/main" val="3172265127"/>
                    </a:ext>
                  </a:extLst>
                </a:gridCol>
              </a:tblGrid>
              <a:tr h="322622">
                <a:tc>
                  <a:txBody>
                    <a:bodyPr/>
                    <a:lstStyle/>
                    <a:p>
                      <a:pPr algn="ctr">
                        <a:spcAft>
                          <a:spcPts val="0"/>
                        </a:spcAft>
                      </a:pPr>
                      <a:r>
                        <a:rPr lang="fr-FR" sz="900" dirty="0">
                          <a:effectLst/>
                        </a:rPr>
                        <a:t>Zone climatique</a:t>
                      </a:r>
                      <a:endParaRPr lang="fr-FR" sz="1200" dirty="0">
                        <a:solidFill>
                          <a:srgbClr val="365F91"/>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r-FR" sz="900">
                          <a:effectLst/>
                        </a:rPr>
                        <a:t>Nb</a:t>
                      </a:r>
                      <a:endParaRPr lang="fr-FR" sz="1200">
                        <a:solidFill>
                          <a:srgbClr val="365F91"/>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r-FR" sz="900">
                          <a:effectLst/>
                        </a:rPr>
                        <a:t>Bbio</a:t>
                      </a:r>
                      <a:endParaRPr lang="fr-FR" sz="1200">
                        <a:effectLst/>
                      </a:endParaRPr>
                    </a:p>
                    <a:p>
                      <a:pPr algn="ctr">
                        <a:spcAft>
                          <a:spcPts val="0"/>
                        </a:spcAft>
                      </a:pPr>
                      <a:r>
                        <a:rPr lang="fr-FR" sz="900">
                          <a:effectLst/>
                        </a:rPr>
                        <a:t>(pts)</a:t>
                      </a:r>
                      <a:endParaRPr lang="fr-FR" sz="1200">
                        <a:solidFill>
                          <a:srgbClr val="365F91"/>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r-FR" sz="900">
                          <a:effectLst/>
                        </a:rPr>
                        <a:t>Bbio max</a:t>
                      </a:r>
                      <a:endParaRPr lang="fr-FR" sz="1200">
                        <a:effectLst/>
                      </a:endParaRPr>
                    </a:p>
                    <a:p>
                      <a:pPr algn="ctr">
                        <a:spcAft>
                          <a:spcPts val="0"/>
                        </a:spcAft>
                      </a:pPr>
                      <a:r>
                        <a:rPr lang="fr-FR" sz="900">
                          <a:effectLst/>
                        </a:rPr>
                        <a:t>(pts)</a:t>
                      </a:r>
                      <a:endParaRPr lang="fr-FR" sz="1200">
                        <a:solidFill>
                          <a:srgbClr val="365F91"/>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r-FR" sz="900">
                          <a:effectLst/>
                        </a:rPr>
                        <a:t>Gain</a:t>
                      </a:r>
                      <a:endParaRPr lang="fr-FR" sz="1200">
                        <a:effectLst/>
                      </a:endParaRPr>
                    </a:p>
                    <a:p>
                      <a:pPr algn="ctr">
                        <a:spcAft>
                          <a:spcPts val="0"/>
                        </a:spcAft>
                      </a:pPr>
                      <a:r>
                        <a:rPr lang="fr-FR" sz="900">
                          <a:effectLst/>
                        </a:rPr>
                        <a:t>(%)</a:t>
                      </a:r>
                      <a:endParaRPr lang="fr-FR" sz="1200">
                        <a:solidFill>
                          <a:srgbClr val="365F91"/>
                        </a:solidFill>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173547845"/>
                  </a:ext>
                </a:extLst>
              </a:tr>
              <a:tr h="235245">
                <a:tc>
                  <a:txBody>
                    <a:bodyPr/>
                    <a:lstStyle/>
                    <a:p>
                      <a:pPr algn="ctr">
                        <a:spcAft>
                          <a:spcPts val="0"/>
                        </a:spcAft>
                      </a:pPr>
                      <a:r>
                        <a:rPr lang="fr-FR" sz="900">
                          <a:effectLst/>
                        </a:rPr>
                        <a:t>H1a</a:t>
                      </a:r>
                      <a:endParaRPr lang="fr-FR" sz="1200">
                        <a:solidFill>
                          <a:srgbClr val="365F91"/>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r-FR" sz="900">
                          <a:effectLst/>
                        </a:rPr>
                        <a:t>5519</a:t>
                      </a:r>
                      <a:endParaRPr lang="fr-FR" sz="1200">
                        <a:solidFill>
                          <a:srgbClr val="365F91"/>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r-FR" sz="900">
                          <a:effectLst/>
                        </a:rPr>
                        <a:t>56,8</a:t>
                      </a:r>
                      <a:endParaRPr lang="fr-FR" sz="1200">
                        <a:solidFill>
                          <a:srgbClr val="365F91"/>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r-FR" sz="900">
                          <a:effectLst/>
                        </a:rPr>
                        <a:t>69,5</a:t>
                      </a:r>
                      <a:endParaRPr lang="fr-FR" sz="1200">
                        <a:solidFill>
                          <a:srgbClr val="365F91"/>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r-FR" sz="900">
                          <a:effectLst/>
                        </a:rPr>
                        <a:t>18%</a:t>
                      </a:r>
                      <a:endParaRPr lang="fr-FR" sz="1200">
                        <a:solidFill>
                          <a:srgbClr val="365F91"/>
                        </a:solidFill>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3481310091"/>
                  </a:ext>
                </a:extLst>
              </a:tr>
              <a:tr h="235245">
                <a:tc>
                  <a:txBody>
                    <a:bodyPr/>
                    <a:lstStyle/>
                    <a:p>
                      <a:pPr algn="ctr">
                        <a:spcAft>
                          <a:spcPts val="0"/>
                        </a:spcAft>
                      </a:pPr>
                      <a:r>
                        <a:rPr lang="fr-FR" sz="900">
                          <a:effectLst/>
                        </a:rPr>
                        <a:t>H1b</a:t>
                      </a:r>
                      <a:endParaRPr lang="fr-FR" sz="1200">
                        <a:solidFill>
                          <a:srgbClr val="365F91"/>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r-FR" sz="900" dirty="0">
                          <a:effectLst/>
                        </a:rPr>
                        <a:t>4254</a:t>
                      </a:r>
                      <a:endParaRPr lang="fr-FR" sz="1200" dirty="0">
                        <a:solidFill>
                          <a:srgbClr val="365F91"/>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r-FR" sz="900">
                          <a:effectLst/>
                        </a:rPr>
                        <a:t>67,9</a:t>
                      </a:r>
                      <a:endParaRPr lang="fr-FR" sz="1200">
                        <a:solidFill>
                          <a:srgbClr val="365F91"/>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r-FR" sz="900">
                          <a:effectLst/>
                        </a:rPr>
                        <a:t>81,9</a:t>
                      </a:r>
                      <a:endParaRPr lang="fr-FR" sz="1200">
                        <a:solidFill>
                          <a:srgbClr val="365F91"/>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r-FR" sz="900">
                          <a:effectLst/>
                        </a:rPr>
                        <a:t>17%</a:t>
                      </a:r>
                      <a:endParaRPr lang="fr-FR" sz="1200">
                        <a:solidFill>
                          <a:srgbClr val="365F91"/>
                        </a:solidFill>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20260731"/>
                  </a:ext>
                </a:extLst>
              </a:tr>
              <a:tr h="224044">
                <a:tc>
                  <a:txBody>
                    <a:bodyPr/>
                    <a:lstStyle/>
                    <a:p>
                      <a:pPr algn="ctr">
                        <a:spcAft>
                          <a:spcPts val="0"/>
                        </a:spcAft>
                      </a:pPr>
                      <a:r>
                        <a:rPr lang="fr-FR" sz="900">
                          <a:effectLst/>
                        </a:rPr>
                        <a:t>H1c</a:t>
                      </a:r>
                      <a:endParaRPr lang="fr-FR" sz="1200">
                        <a:solidFill>
                          <a:srgbClr val="365F91"/>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r-FR" sz="900">
                          <a:effectLst/>
                        </a:rPr>
                        <a:t>7178</a:t>
                      </a:r>
                      <a:endParaRPr lang="fr-FR" sz="1200">
                        <a:solidFill>
                          <a:srgbClr val="365F91"/>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r-FR" sz="900" dirty="0">
                          <a:effectLst/>
                        </a:rPr>
                        <a:t>63,8</a:t>
                      </a:r>
                      <a:endParaRPr lang="fr-FR" sz="1200" dirty="0">
                        <a:solidFill>
                          <a:srgbClr val="365F91"/>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r-FR" sz="900">
                          <a:effectLst/>
                        </a:rPr>
                        <a:t>76,9</a:t>
                      </a:r>
                      <a:endParaRPr lang="fr-FR" sz="1200">
                        <a:solidFill>
                          <a:srgbClr val="365F91"/>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r-FR" sz="900">
                          <a:effectLst/>
                        </a:rPr>
                        <a:t>17%</a:t>
                      </a:r>
                      <a:endParaRPr lang="fr-FR" sz="1200">
                        <a:solidFill>
                          <a:srgbClr val="365F91"/>
                        </a:solidFill>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005215510"/>
                  </a:ext>
                </a:extLst>
              </a:tr>
              <a:tr h="224044">
                <a:tc>
                  <a:txBody>
                    <a:bodyPr/>
                    <a:lstStyle/>
                    <a:p>
                      <a:pPr algn="ctr">
                        <a:spcAft>
                          <a:spcPts val="0"/>
                        </a:spcAft>
                      </a:pPr>
                      <a:r>
                        <a:rPr lang="fr-FR" sz="900">
                          <a:effectLst/>
                        </a:rPr>
                        <a:t>H2a</a:t>
                      </a:r>
                      <a:endParaRPr lang="fr-FR" sz="1200">
                        <a:solidFill>
                          <a:srgbClr val="365F91"/>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r-FR" sz="900">
                          <a:effectLst/>
                        </a:rPr>
                        <a:t>1452</a:t>
                      </a:r>
                      <a:endParaRPr lang="fr-FR" sz="1200">
                        <a:solidFill>
                          <a:srgbClr val="365F91"/>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r-FR" sz="900">
                          <a:effectLst/>
                        </a:rPr>
                        <a:t>54,9</a:t>
                      </a:r>
                      <a:endParaRPr lang="fr-FR" sz="1200">
                        <a:solidFill>
                          <a:srgbClr val="365F91"/>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r-FR" sz="900">
                          <a:effectLst/>
                        </a:rPr>
                        <a:t>64,7</a:t>
                      </a:r>
                      <a:endParaRPr lang="fr-FR" sz="1200">
                        <a:solidFill>
                          <a:srgbClr val="365F91"/>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r-FR" sz="900">
                          <a:effectLst/>
                        </a:rPr>
                        <a:t>15%</a:t>
                      </a:r>
                      <a:endParaRPr lang="fr-FR" sz="1200">
                        <a:solidFill>
                          <a:srgbClr val="365F91"/>
                        </a:solidFill>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2337240087"/>
                  </a:ext>
                </a:extLst>
              </a:tr>
              <a:tr h="235245">
                <a:tc>
                  <a:txBody>
                    <a:bodyPr/>
                    <a:lstStyle/>
                    <a:p>
                      <a:pPr algn="ctr">
                        <a:spcAft>
                          <a:spcPts val="0"/>
                        </a:spcAft>
                      </a:pPr>
                      <a:r>
                        <a:rPr lang="fr-FR" sz="900">
                          <a:effectLst/>
                        </a:rPr>
                        <a:t>H2b</a:t>
                      </a:r>
                      <a:endParaRPr lang="fr-FR" sz="1200">
                        <a:solidFill>
                          <a:srgbClr val="365F91"/>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r-FR" sz="900">
                          <a:effectLst/>
                        </a:rPr>
                        <a:t>2032</a:t>
                      </a:r>
                      <a:endParaRPr lang="fr-FR" sz="1200">
                        <a:solidFill>
                          <a:srgbClr val="365F91"/>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r-FR" sz="900">
                          <a:effectLst/>
                        </a:rPr>
                        <a:t>46,9</a:t>
                      </a:r>
                      <a:endParaRPr lang="fr-FR" sz="1200">
                        <a:solidFill>
                          <a:srgbClr val="365F91"/>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r-FR" sz="900">
                          <a:effectLst/>
                        </a:rPr>
                        <a:t>59,2</a:t>
                      </a:r>
                      <a:endParaRPr lang="fr-FR" sz="1200">
                        <a:solidFill>
                          <a:srgbClr val="365F91"/>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r-FR" sz="900">
                          <a:effectLst/>
                        </a:rPr>
                        <a:t>21%</a:t>
                      </a:r>
                      <a:endParaRPr lang="fr-FR" sz="1200">
                        <a:solidFill>
                          <a:srgbClr val="365F91"/>
                        </a:solidFill>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482372704"/>
                  </a:ext>
                </a:extLst>
              </a:tr>
              <a:tr h="235245">
                <a:tc>
                  <a:txBody>
                    <a:bodyPr/>
                    <a:lstStyle/>
                    <a:p>
                      <a:pPr algn="ctr">
                        <a:spcAft>
                          <a:spcPts val="0"/>
                        </a:spcAft>
                      </a:pPr>
                      <a:r>
                        <a:rPr lang="fr-FR" sz="900">
                          <a:effectLst/>
                        </a:rPr>
                        <a:t>H2c</a:t>
                      </a:r>
                      <a:endParaRPr lang="fr-FR" sz="1200">
                        <a:solidFill>
                          <a:srgbClr val="365F91"/>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r-FR" sz="900">
                          <a:effectLst/>
                        </a:rPr>
                        <a:t>4777</a:t>
                      </a:r>
                      <a:endParaRPr lang="fr-FR" sz="1200">
                        <a:solidFill>
                          <a:srgbClr val="365F91"/>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r-FR" sz="900">
                          <a:effectLst/>
                        </a:rPr>
                        <a:t>43,1</a:t>
                      </a:r>
                      <a:endParaRPr lang="fr-FR" sz="1200">
                        <a:solidFill>
                          <a:srgbClr val="365F91"/>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r-FR" sz="900">
                          <a:effectLst/>
                        </a:rPr>
                        <a:t>53,9</a:t>
                      </a:r>
                      <a:endParaRPr lang="fr-FR" sz="1200">
                        <a:solidFill>
                          <a:srgbClr val="365F91"/>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r-FR" sz="900" dirty="0">
                          <a:effectLst/>
                        </a:rPr>
                        <a:t>20%</a:t>
                      </a:r>
                      <a:endParaRPr lang="fr-FR" sz="1200" dirty="0">
                        <a:solidFill>
                          <a:srgbClr val="365F91"/>
                        </a:solidFill>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3950219864"/>
                  </a:ext>
                </a:extLst>
              </a:tr>
              <a:tr h="235245">
                <a:tc>
                  <a:txBody>
                    <a:bodyPr/>
                    <a:lstStyle/>
                    <a:p>
                      <a:pPr algn="ctr">
                        <a:spcAft>
                          <a:spcPts val="0"/>
                        </a:spcAft>
                      </a:pPr>
                      <a:r>
                        <a:rPr lang="fr-FR" sz="900">
                          <a:effectLst/>
                        </a:rPr>
                        <a:t>H2d</a:t>
                      </a:r>
                      <a:endParaRPr lang="fr-FR" sz="1200">
                        <a:solidFill>
                          <a:srgbClr val="365F91"/>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r-FR" sz="900">
                          <a:effectLst/>
                        </a:rPr>
                        <a:t>1235</a:t>
                      </a:r>
                      <a:endParaRPr lang="fr-FR" sz="1200">
                        <a:solidFill>
                          <a:srgbClr val="365F91"/>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r-FR" sz="900">
                          <a:effectLst/>
                        </a:rPr>
                        <a:t>45,1</a:t>
                      </a:r>
                      <a:endParaRPr lang="fr-FR" sz="1200">
                        <a:solidFill>
                          <a:srgbClr val="365F91"/>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r-FR" sz="900">
                          <a:effectLst/>
                        </a:rPr>
                        <a:t>58,7</a:t>
                      </a:r>
                      <a:endParaRPr lang="fr-FR" sz="1200">
                        <a:solidFill>
                          <a:srgbClr val="365F91"/>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r-FR" sz="900">
                          <a:effectLst/>
                        </a:rPr>
                        <a:t>23%</a:t>
                      </a:r>
                      <a:endParaRPr lang="fr-FR" sz="1200">
                        <a:solidFill>
                          <a:srgbClr val="365F91"/>
                        </a:solidFill>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385750883"/>
                  </a:ext>
                </a:extLst>
              </a:tr>
              <a:tr h="224044">
                <a:tc>
                  <a:txBody>
                    <a:bodyPr/>
                    <a:lstStyle/>
                    <a:p>
                      <a:pPr algn="ctr">
                        <a:spcAft>
                          <a:spcPts val="0"/>
                        </a:spcAft>
                      </a:pPr>
                      <a:r>
                        <a:rPr lang="fr-FR" sz="900">
                          <a:effectLst/>
                        </a:rPr>
                        <a:t>H3</a:t>
                      </a:r>
                      <a:endParaRPr lang="fr-FR" sz="1200">
                        <a:solidFill>
                          <a:srgbClr val="365F91"/>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r-FR" sz="900">
                          <a:effectLst/>
                        </a:rPr>
                        <a:t>4642</a:t>
                      </a:r>
                      <a:endParaRPr lang="fr-FR" sz="1200">
                        <a:solidFill>
                          <a:srgbClr val="365F91"/>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r-FR" sz="900">
                          <a:effectLst/>
                        </a:rPr>
                        <a:t>32,0</a:t>
                      </a:r>
                      <a:endParaRPr lang="fr-FR" sz="1200">
                        <a:solidFill>
                          <a:srgbClr val="365F91"/>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r-FR" sz="900">
                          <a:effectLst/>
                        </a:rPr>
                        <a:t>43,5</a:t>
                      </a:r>
                      <a:endParaRPr lang="fr-FR" sz="1200">
                        <a:solidFill>
                          <a:srgbClr val="365F91"/>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r-FR" sz="900">
                          <a:effectLst/>
                        </a:rPr>
                        <a:t>26%</a:t>
                      </a:r>
                      <a:endParaRPr lang="fr-FR" sz="1200">
                        <a:solidFill>
                          <a:srgbClr val="365F91"/>
                        </a:solidFill>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2707221789"/>
                  </a:ext>
                </a:extLst>
              </a:tr>
              <a:tr h="235245">
                <a:tc>
                  <a:txBody>
                    <a:bodyPr/>
                    <a:lstStyle/>
                    <a:p>
                      <a:pPr algn="ctr">
                        <a:spcAft>
                          <a:spcPts val="0"/>
                        </a:spcAft>
                      </a:pPr>
                      <a:r>
                        <a:rPr lang="fr-FR" sz="900">
                          <a:effectLst/>
                        </a:rPr>
                        <a:t>Total général</a:t>
                      </a:r>
                      <a:endParaRPr lang="fr-FR" sz="1200">
                        <a:solidFill>
                          <a:srgbClr val="365F91"/>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r-FR" sz="900">
                          <a:effectLst/>
                        </a:rPr>
                        <a:t>31089</a:t>
                      </a:r>
                      <a:endParaRPr lang="fr-FR" sz="1200">
                        <a:solidFill>
                          <a:srgbClr val="365F91"/>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r-FR" sz="900">
                          <a:effectLst/>
                        </a:rPr>
                        <a:t>51,4</a:t>
                      </a:r>
                      <a:endParaRPr lang="fr-FR" sz="1200">
                        <a:solidFill>
                          <a:srgbClr val="365F91"/>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r-FR" sz="900">
                          <a:effectLst/>
                        </a:rPr>
                        <a:t>63,5</a:t>
                      </a:r>
                      <a:endParaRPr lang="fr-FR" sz="1200">
                        <a:solidFill>
                          <a:srgbClr val="365F91"/>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r-FR" sz="900" dirty="0">
                          <a:effectLst/>
                        </a:rPr>
                        <a:t>20%</a:t>
                      </a:r>
                      <a:endParaRPr lang="fr-FR" sz="1200" dirty="0">
                        <a:solidFill>
                          <a:srgbClr val="365F91"/>
                        </a:solidFill>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3644337327"/>
                  </a:ext>
                </a:extLst>
              </a:tr>
            </a:tbl>
          </a:graphicData>
        </a:graphic>
      </p:graphicFrame>
      <p:pic>
        <p:nvPicPr>
          <p:cNvPr id="10" name="Image 9"/>
          <p:cNvPicPr>
            <a:picLocks noChangeAspect="1"/>
          </p:cNvPicPr>
          <p:nvPr/>
        </p:nvPicPr>
        <p:blipFill>
          <a:blip r:embed="rId4"/>
          <a:stretch>
            <a:fillRect/>
          </a:stretch>
        </p:blipFill>
        <p:spPr>
          <a:xfrm>
            <a:off x="7589520" y="705395"/>
            <a:ext cx="4049486" cy="3207704"/>
          </a:xfrm>
          <a:prstGeom prst="rect">
            <a:avLst/>
          </a:prstGeom>
        </p:spPr>
      </p:pic>
    </p:spTree>
    <p:extLst>
      <p:ext uri="{BB962C8B-B14F-4D97-AF65-F5344CB8AC3E}">
        <p14:creationId xmlns:p14="http://schemas.microsoft.com/office/powerpoint/2010/main" val="20877834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52697" y="103461"/>
            <a:ext cx="11521440" cy="601934"/>
          </a:xfrm>
        </p:spPr>
        <p:txBody>
          <a:bodyPr>
            <a:normAutofit fontScale="90000"/>
          </a:bodyPr>
          <a:lstStyle/>
          <a:p>
            <a:r>
              <a:rPr lang="fr-FR" sz="3600" dirty="0" smtClean="0"/>
              <a:t>Un </a:t>
            </a:r>
            <a:r>
              <a:rPr lang="fr-FR" sz="3600" dirty="0" err="1" smtClean="0"/>
              <a:t>Bbiomax</a:t>
            </a:r>
            <a:r>
              <a:rPr lang="fr-FR" sz="3600" dirty="0" smtClean="0"/>
              <a:t> à renforcer pour améliorer la qualité de l’enveloppe</a:t>
            </a:r>
            <a:endParaRPr lang="fr-FR" sz="3600" dirty="0"/>
          </a:p>
        </p:txBody>
      </p:sp>
      <p:sp>
        <p:nvSpPr>
          <p:cNvPr id="3" name="Sous-titre 2"/>
          <p:cNvSpPr>
            <a:spLocks noGrp="1"/>
          </p:cNvSpPr>
          <p:nvPr>
            <p:ph type="subTitle" idx="1"/>
          </p:nvPr>
        </p:nvSpPr>
        <p:spPr>
          <a:xfrm>
            <a:off x="336180" y="937359"/>
            <a:ext cx="10450286" cy="5434423"/>
          </a:xfrm>
        </p:spPr>
        <p:txBody>
          <a:bodyPr>
            <a:normAutofit/>
          </a:bodyPr>
          <a:lstStyle/>
          <a:p>
            <a:pPr marL="342900" indent="-342900" algn="l">
              <a:buFont typeface="Arial" panose="020B0604020202020204" pitchFamily="34" charset="0"/>
              <a:buChar char="•"/>
            </a:pPr>
            <a:r>
              <a:rPr lang="fr-FR" dirty="0" smtClean="0"/>
              <a:t>Des prestations techniques actuelles sur enveloppe à peine meilleures qu’en RT2005 et  moins bonnes qu’avec le BBC 2005</a:t>
            </a:r>
            <a:endParaRPr lang="fr-FR" dirty="0"/>
          </a:p>
          <a:p>
            <a:pPr marL="342900" indent="-342900" algn="l">
              <a:buFont typeface="Arial" panose="020B0604020202020204" pitchFamily="34" charset="0"/>
              <a:buChar char="•"/>
            </a:pPr>
            <a:endParaRPr lang="fr-FR" dirty="0" smtClean="0"/>
          </a:p>
          <a:p>
            <a:pPr marL="342900" indent="-342900" algn="l">
              <a:buFont typeface="Arial" panose="020B0604020202020204" pitchFamily="34" charset="0"/>
              <a:buChar char="•"/>
            </a:pPr>
            <a:endParaRPr lang="fr-FR" dirty="0"/>
          </a:p>
          <a:p>
            <a:pPr marL="342900" indent="-342900" algn="l">
              <a:buFont typeface="Arial" panose="020B0604020202020204" pitchFamily="34" charset="0"/>
              <a:buChar char="•"/>
            </a:pPr>
            <a:endParaRPr lang="fr-FR" dirty="0" smtClean="0"/>
          </a:p>
          <a:p>
            <a:pPr marL="342900" indent="-342900" algn="l">
              <a:buFont typeface="Arial" panose="020B0604020202020204" pitchFamily="34" charset="0"/>
              <a:buChar char="•"/>
            </a:pPr>
            <a:endParaRPr lang="fr-FR" dirty="0" smtClean="0"/>
          </a:p>
          <a:p>
            <a:pPr lvl="1"/>
            <a:endParaRPr lang="fr-FR" dirty="0"/>
          </a:p>
          <a:p>
            <a:pPr lvl="1"/>
            <a:endParaRPr lang="fr-FR" dirty="0" smtClean="0"/>
          </a:p>
          <a:p>
            <a:pPr lvl="1"/>
            <a:endParaRPr lang="fr-FR" dirty="0"/>
          </a:p>
          <a:p>
            <a:pPr lvl="1"/>
            <a:endParaRPr lang="fr-FR" dirty="0" smtClean="0"/>
          </a:p>
          <a:p>
            <a:pPr lvl="1"/>
            <a:endParaRPr lang="fr-FR" dirty="0"/>
          </a:p>
          <a:p>
            <a:pPr marL="342900" indent="-342900" algn="l">
              <a:buFont typeface="Arial" panose="020B0604020202020204" pitchFamily="34" charset="0"/>
              <a:buChar char="•"/>
            </a:pPr>
            <a:endParaRPr lang="fr-FR" dirty="0"/>
          </a:p>
        </p:txBody>
      </p:sp>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84970" y="6228238"/>
            <a:ext cx="1613807" cy="496096"/>
          </a:xfrm>
          <a:prstGeom prst="rect">
            <a:avLst/>
          </a:prstGeom>
        </p:spPr>
      </p:pic>
      <p:pic>
        <p:nvPicPr>
          <p:cNvPr id="11" name="Image 10"/>
          <p:cNvPicPr>
            <a:picLocks noChangeAspect="1"/>
          </p:cNvPicPr>
          <p:nvPr/>
        </p:nvPicPr>
        <p:blipFill>
          <a:blip r:embed="rId3"/>
          <a:stretch>
            <a:fillRect/>
          </a:stretch>
        </p:blipFill>
        <p:spPr>
          <a:xfrm>
            <a:off x="1416772" y="1681945"/>
            <a:ext cx="8367307" cy="5176055"/>
          </a:xfrm>
          <a:prstGeom prst="rect">
            <a:avLst/>
          </a:prstGeom>
        </p:spPr>
      </p:pic>
    </p:spTree>
    <p:extLst>
      <p:ext uri="{BB962C8B-B14F-4D97-AF65-F5344CB8AC3E}">
        <p14:creationId xmlns:p14="http://schemas.microsoft.com/office/powerpoint/2010/main" val="849027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611777" y="937212"/>
            <a:ext cx="11003280" cy="5434423"/>
          </a:xfrm>
        </p:spPr>
        <p:txBody>
          <a:bodyPr>
            <a:normAutofit/>
          </a:bodyPr>
          <a:lstStyle/>
          <a:p>
            <a:pPr marL="342900" indent="-342900" algn="l">
              <a:buFont typeface="Arial" panose="020B0604020202020204" pitchFamily="34" charset="0"/>
              <a:buChar char="•"/>
            </a:pPr>
            <a:endParaRPr lang="fr-FR" dirty="0" smtClean="0"/>
          </a:p>
          <a:p>
            <a:pPr marL="342900" indent="-342900" algn="l">
              <a:buFont typeface="Arial" panose="020B0604020202020204" pitchFamily="34" charset="0"/>
              <a:buChar char="•"/>
            </a:pPr>
            <a:r>
              <a:rPr lang="fr-FR" dirty="0" smtClean="0"/>
              <a:t>Un principe de renforcement d’au moins 20% vs RT2012</a:t>
            </a:r>
          </a:p>
          <a:p>
            <a:pPr marL="342900" indent="-342900" algn="l">
              <a:buFont typeface="Arial" panose="020B0604020202020204" pitchFamily="34" charset="0"/>
              <a:buChar char="•"/>
            </a:pPr>
            <a:endParaRPr lang="fr-FR" dirty="0"/>
          </a:p>
          <a:p>
            <a:pPr marL="342900" indent="-342900" algn="l">
              <a:buFont typeface="Arial" panose="020B0604020202020204" pitchFamily="34" charset="0"/>
              <a:buChar char="•"/>
            </a:pPr>
            <a:r>
              <a:rPr lang="fr-FR" dirty="0" smtClean="0"/>
              <a:t>Un </a:t>
            </a:r>
            <a:r>
              <a:rPr lang="fr-FR" b="1" u="sng" dirty="0" err="1" smtClean="0"/>
              <a:t>Bbiomax</a:t>
            </a:r>
            <a:r>
              <a:rPr lang="fr-FR" b="1" u="sng" dirty="0" smtClean="0"/>
              <a:t> RE2020 dont la valeur pivot devrait être calée à 60 points </a:t>
            </a:r>
            <a:r>
              <a:rPr lang="fr-FR" dirty="0" smtClean="0"/>
              <a:t>selon nos résultats RE2020 à date : </a:t>
            </a:r>
          </a:p>
          <a:p>
            <a:pPr marL="800100" lvl="1" indent="-342900" algn="l">
              <a:buFont typeface="Arial" panose="020B0604020202020204" pitchFamily="34" charset="0"/>
              <a:buChar char="•"/>
            </a:pPr>
            <a:r>
              <a:rPr lang="fr-FR" b="1" u="sng" dirty="0" smtClean="0"/>
              <a:t>A affiner avec le nouveau moteur de calcul,</a:t>
            </a:r>
          </a:p>
          <a:p>
            <a:pPr marL="800100" lvl="1" indent="-342900" algn="l">
              <a:buFont typeface="Arial" panose="020B0604020202020204" pitchFamily="34" charset="0"/>
              <a:buChar char="•"/>
            </a:pPr>
            <a:r>
              <a:rPr lang="fr-FR" dirty="0" smtClean="0"/>
              <a:t>A minima sur la base des prestations de qualité dans le cadre du BBC 2005 et d’Effinergie+,</a:t>
            </a:r>
          </a:p>
          <a:p>
            <a:pPr marL="800100" lvl="1" indent="-342900" algn="l">
              <a:buFont typeface="Arial" panose="020B0604020202020204" pitchFamily="34" charset="0"/>
              <a:buChar char="•"/>
            </a:pPr>
            <a:r>
              <a:rPr lang="fr-FR" dirty="0" smtClean="0"/>
              <a:t>Et une modulation climatique à revoir du fait du changement des données météorologiques et de l’ajout du </a:t>
            </a:r>
            <a:r>
              <a:rPr lang="fr-FR" dirty="0" err="1" smtClean="0"/>
              <a:t>Bfr</a:t>
            </a:r>
            <a:endParaRPr lang="fr-FR" dirty="0" smtClean="0"/>
          </a:p>
          <a:p>
            <a:pPr marL="342900" indent="-342900" algn="l">
              <a:buFont typeface="Arial" panose="020B0604020202020204" pitchFamily="34" charset="0"/>
              <a:buChar char="•"/>
            </a:pPr>
            <a:endParaRPr lang="fr-FR" dirty="0" smtClean="0"/>
          </a:p>
          <a:p>
            <a:pPr marL="342900" indent="-342900" algn="l">
              <a:buFont typeface="Arial" panose="020B0604020202020204" pitchFamily="34" charset="0"/>
              <a:buChar char="•"/>
            </a:pPr>
            <a:r>
              <a:rPr lang="fr-FR" dirty="0" smtClean="0"/>
              <a:t>Comme en RT2012, imposer un premier calcul de </a:t>
            </a:r>
            <a:r>
              <a:rPr lang="fr-FR" dirty="0" err="1" smtClean="0"/>
              <a:t>Bbio</a:t>
            </a:r>
            <a:r>
              <a:rPr lang="fr-FR" dirty="0" smtClean="0"/>
              <a:t> au plus tard au moment du dépôt de PC : </a:t>
            </a:r>
          </a:p>
          <a:p>
            <a:pPr marL="800100" lvl="1" indent="-342900" algn="l">
              <a:buFont typeface="Arial" panose="020B0604020202020204" pitchFamily="34" charset="0"/>
              <a:buChar char="•"/>
            </a:pPr>
            <a:r>
              <a:rPr lang="fr-FR" dirty="0" smtClean="0"/>
              <a:t>Pour permettre une optimisation environnementale de la conception architecturale, </a:t>
            </a:r>
          </a:p>
          <a:p>
            <a:pPr marL="800100" lvl="1" indent="-342900" algn="l">
              <a:buFont typeface="Arial" panose="020B0604020202020204" pitchFamily="34" charset="0"/>
              <a:buChar char="•"/>
            </a:pPr>
            <a:r>
              <a:rPr lang="fr-FR" dirty="0" smtClean="0"/>
              <a:t>En particulier compte tenu de l’impact de la géométrie et de la compacité sur les performances.</a:t>
            </a:r>
          </a:p>
          <a:p>
            <a:pPr marL="342900" indent="-342900" algn="l">
              <a:buFont typeface="Arial" panose="020B0604020202020204" pitchFamily="34" charset="0"/>
              <a:buChar char="•"/>
            </a:pPr>
            <a:endParaRPr lang="fr-FR" dirty="0"/>
          </a:p>
        </p:txBody>
      </p:sp>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84970" y="6228238"/>
            <a:ext cx="1613807" cy="496096"/>
          </a:xfrm>
          <a:prstGeom prst="rect">
            <a:avLst/>
          </a:prstGeom>
        </p:spPr>
      </p:pic>
      <p:sp>
        <p:nvSpPr>
          <p:cNvPr id="12" name="Titre 1"/>
          <p:cNvSpPr>
            <a:spLocks noGrp="1"/>
          </p:cNvSpPr>
          <p:nvPr>
            <p:ph type="ctrTitle"/>
          </p:nvPr>
        </p:nvSpPr>
        <p:spPr>
          <a:xfrm>
            <a:off x="352697" y="103461"/>
            <a:ext cx="11521440" cy="601934"/>
          </a:xfrm>
        </p:spPr>
        <p:txBody>
          <a:bodyPr>
            <a:normAutofit fontScale="90000"/>
          </a:bodyPr>
          <a:lstStyle/>
          <a:p>
            <a:r>
              <a:rPr lang="fr-FR" sz="3600" dirty="0" smtClean="0"/>
              <a:t>Un </a:t>
            </a:r>
            <a:r>
              <a:rPr lang="fr-FR" sz="3600" dirty="0" err="1" smtClean="0"/>
              <a:t>Bbiomax</a:t>
            </a:r>
            <a:r>
              <a:rPr lang="fr-FR" sz="3600" dirty="0" smtClean="0"/>
              <a:t> à renforcer pour améliorer la qualité de l’enveloppe</a:t>
            </a:r>
            <a:endParaRPr lang="fr-FR" sz="3600" dirty="0"/>
          </a:p>
        </p:txBody>
      </p:sp>
    </p:spTree>
    <p:extLst>
      <p:ext uri="{BB962C8B-B14F-4D97-AF65-F5344CB8AC3E}">
        <p14:creationId xmlns:p14="http://schemas.microsoft.com/office/powerpoint/2010/main" val="15098650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03461"/>
            <a:ext cx="9144000" cy="601934"/>
          </a:xfrm>
        </p:spPr>
        <p:txBody>
          <a:bodyPr>
            <a:normAutofit/>
          </a:bodyPr>
          <a:lstStyle/>
          <a:p>
            <a:r>
              <a:rPr lang="fr-FR" sz="3600" dirty="0"/>
              <a:t>M</a:t>
            </a:r>
            <a:r>
              <a:rPr lang="fr-FR" sz="3600" dirty="0" smtClean="0"/>
              <a:t>oduler les exigences selon la compacité</a:t>
            </a:r>
            <a:endParaRPr lang="fr-FR" sz="3600" dirty="0"/>
          </a:p>
        </p:txBody>
      </p:sp>
      <p:sp>
        <p:nvSpPr>
          <p:cNvPr id="3" name="Sous-titre 2"/>
          <p:cNvSpPr>
            <a:spLocks noGrp="1"/>
          </p:cNvSpPr>
          <p:nvPr>
            <p:ph type="subTitle" idx="1"/>
          </p:nvPr>
        </p:nvSpPr>
        <p:spPr>
          <a:xfrm>
            <a:off x="870857" y="1041716"/>
            <a:ext cx="10450286" cy="1617680"/>
          </a:xfrm>
        </p:spPr>
        <p:txBody>
          <a:bodyPr>
            <a:normAutofit lnSpcReduction="10000"/>
          </a:bodyPr>
          <a:lstStyle/>
          <a:p>
            <a:pPr marL="342900" indent="-342900" algn="l">
              <a:buFont typeface="Arial" panose="020B0604020202020204" pitchFamily="34" charset="0"/>
              <a:buChar char="•"/>
            </a:pPr>
            <a:r>
              <a:rPr lang="fr-FR" sz="2000" dirty="0" smtClean="0"/>
              <a:t>Les bâtiments RT2012 sont d’autant ont des prestations d’enveloppe d’autant moins performantes qu’ils sont grands et compacts.</a:t>
            </a:r>
          </a:p>
          <a:p>
            <a:pPr marL="342900" indent="-342900" algn="l">
              <a:buFont typeface="Arial" panose="020B0604020202020204" pitchFamily="34" charset="0"/>
              <a:buChar char="•"/>
            </a:pPr>
            <a:r>
              <a:rPr lang="fr-FR" sz="2000" dirty="0" smtClean="0"/>
              <a:t>Les grands bâtiments collectifs peuvent avoir des niveaux d’isolation plus faibles qu’en RT2005.</a:t>
            </a:r>
          </a:p>
          <a:p>
            <a:pPr marL="342900" indent="-342900" algn="l">
              <a:buFont typeface="Arial" panose="020B0604020202020204" pitchFamily="34" charset="0"/>
              <a:buChar char="•"/>
            </a:pPr>
            <a:r>
              <a:rPr lang="fr-FR" sz="2000" dirty="0" smtClean="0"/>
              <a:t>Pour éviter de telles dérives : moduler le </a:t>
            </a:r>
            <a:r>
              <a:rPr lang="fr-FR" sz="2000" dirty="0" err="1" smtClean="0"/>
              <a:t>Bbiomax</a:t>
            </a:r>
            <a:r>
              <a:rPr lang="fr-FR" sz="2000" dirty="0" smtClean="0"/>
              <a:t> selon la compacité du bâtiment (ainsi que </a:t>
            </a:r>
            <a:r>
              <a:rPr lang="fr-FR" sz="2000" dirty="0" err="1" smtClean="0"/>
              <a:t>EgesPCEmax</a:t>
            </a:r>
            <a:r>
              <a:rPr lang="fr-FR" sz="2000" dirty="0" smtClean="0"/>
              <a:t>, </a:t>
            </a:r>
            <a:r>
              <a:rPr lang="fr-FR" sz="2000" dirty="0" err="1" smtClean="0"/>
              <a:t>Egesmax</a:t>
            </a:r>
            <a:r>
              <a:rPr lang="fr-FR" sz="2000" dirty="0" smtClean="0"/>
              <a:t> et </a:t>
            </a:r>
            <a:r>
              <a:rPr lang="fr-FR" sz="2000" dirty="0" err="1" smtClean="0"/>
              <a:t>Cepmax</a:t>
            </a:r>
            <a:r>
              <a:rPr lang="fr-FR" sz="2000" dirty="0" smtClean="0"/>
              <a:t>)</a:t>
            </a:r>
          </a:p>
        </p:txBody>
      </p:sp>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84970" y="6228238"/>
            <a:ext cx="1613807" cy="496096"/>
          </a:xfrm>
          <a:prstGeom prst="rect">
            <a:avLst/>
          </a:prstGeom>
        </p:spPr>
      </p:pic>
      <p:pic>
        <p:nvPicPr>
          <p:cNvPr id="5" name="Image 4" descr="LC Compacité Ubat.jpg"/>
          <p:cNvPicPr/>
          <p:nvPr/>
        </p:nvPicPr>
        <p:blipFill>
          <a:blip r:embed="rId3" cstate="email">
            <a:extLst>
              <a:ext uri="{28A0092B-C50C-407E-A947-70E740481C1C}">
                <a14:useLocalDpi xmlns:a14="http://schemas.microsoft.com/office/drawing/2010/main"/>
              </a:ext>
            </a:extLst>
          </a:blip>
          <a:stretch>
            <a:fillRect/>
          </a:stretch>
        </p:blipFill>
        <p:spPr>
          <a:xfrm>
            <a:off x="443502" y="3114578"/>
            <a:ext cx="4201069" cy="1983524"/>
          </a:xfrm>
          <a:prstGeom prst="rect">
            <a:avLst/>
          </a:prstGeom>
        </p:spPr>
      </p:pic>
      <p:sp>
        <p:nvSpPr>
          <p:cNvPr id="10" name="Rectangle 9"/>
          <p:cNvSpPr/>
          <p:nvPr/>
        </p:nvSpPr>
        <p:spPr>
          <a:xfrm>
            <a:off x="-88130" y="5203513"/>
            <a:ext cx="5264331" cy="461665"/>
          </a:xfrm>
          <a:prstGeom prst="rect">
            <a:avLst/>
          </a:prstGeom>
        </p:spPr>
        <p:txBody>
          <a:bodyPr wrap="square">
            <a:spAutoFit/>
          </a:bodyPr>
          <a:lstStyle/>
          <a:p>
            <a:pPr algn="ctr"/>
            <a:r>
              <a:rPr lang="fr-FR" sz="1200" dirty="0" smtClean="0">
                <a:latin typeface="Calibri,Bold"/>
              </a:rPr>
              <a:t>Extrait Observatoire Effinergie : rapport </a:t>
            </a:r>
            <a:r>
              <a:rPr lang="fr-FR" sz="1200" dirty="0" err="1" smtClean="0">
                <a:latin typeface="Calibri,Bold"/>
              </a:rPr>
              <a:t>Ubat</a:t>
            </a:r>
            <a:r>
              <a:rPr lang="fr-FR" sz="1200" dirty="0" smtClean="0">
                <a:latin typeface="Calibri,Bold"/>
              </a:rPr>
              <a:t>/compacité</a:t>
            </a:r>
          </a:p>
          <a:p>
            <a:pPr algn="ctr"/>
            <a:r>
              <a:rPr lang="fr-FR" sz="1200" dirty="0" smtClean="0">
                <a:latin typeface="Calibri,Bold"/>
              </a:rPr>
              <a:t>Les mêmes graphiques peuvent être extraits pour </a:t>
            </a:r>
            <a:r>
              <a:rPr lang="fr-FR" sz="1200" dirty="0" err="1" smtClean="0">
                <a:latin typeface="Calibri,Bold"/>
              </a:rPr>
              <a:t>Bbio</a:t>
            </a:r>
            <a:r>
              <a:rPr lang="fr-FR" sz="1200" dirty="0" smtClean="0">
                <a:latin typeface="Calibri,Bold"/>
              </a:rPr>
              <a:t>/Compacité</a:t>
            </a:r>
            <a:endParaRPr lang="fr-FR" sz="1200" dirty="0"/>
          </a:p>
        </p:txBody>
      </p:sp>
      <p:pic>
        <p:nvPicPr>
          <p:cNvPr id="11" name="Image 10"/>
          <p:cNvPicPr>
            <a:picLocks noChangeAspect="1"/>
          </p:cNvPicPr>
          <p:nvPr/>
        </p:nvPicPr>
        <p:blipFill>
          <a:blip r:embed="rId4"/>
          <a:stretch>
            <a:fillRect/>
          </a:stretch>
        </p:blipFill>
        <p:spPr>
          <a:xfrm>
            <a:off x="4871672" y="3513908"/>
            <a:ext cx="7127105" cy="1331349"/>
          </a:xfrm>
          <a:prstGeom prst="rect">
            <a:avLst/>
          </a:prstGeom>
        </p:spPr>
      </p:pic>
      <p:sp>
        <p:nvSpPr>
          <p:cNvPr id="8" name="Rectangle 7"/>
          <p:cNvSpPr/>
          <p:nvPr/>
        </p:nvSpPr>
        <p:spPr>
          <a:xfrm>
            <a:off x="5264331" y="5203513"/>
            <a:ext cx="6734445" cy="461665"/>
          </a:xfrm>
          <a:prstGeom prst="rect">
            <a:avLst/>
          </a:prstGeom>
        </p:spPr>
        <p:txBody>
          <a:bodyPr wrap="square">
            <a:spAutoFit/>
          </a:bodyPr>
          <a:lstStyle/>
          <a:p>
            <a:pPr algn="ctr"/>
            <a:r>
              <a:rPr lang="fr-FR" sz="1200" dirty="0" smtClean="0">
                <a:latin typeface="Calibri,Bold"/>
              </a:rPr>
              <a:t>Proposition de formule de modulation du </a:t>
            </a:r>
            <a:r>
              <a:rPr lang="fr-FR" sz="1200" dirty="0" err="1" smtClean="0">
                <a:latin typeface="Calibri,Bold"/>
              </a:rPr>
              <a:t>Bbiomax</a:t>
            </a:r>
            <a:r>
              <a:rPr lang="fr-FR" sz="1200" dirty="0" smtClean="0">
                <a:latin typeface="Calibri,Bold"/>
              </a:rPr>
              <a:t> valable avec le moteur RT2012 </a:t>
            </a:r>
          </a:p>
          <a:p>
            <a:pPr algn="ctr"/>
            <a:r>
              <a:rPr lang="fr-FR" sz="1200" b="1" u="sng" dirty="0" smtClean="0">
                <a:latin typeface="Calibri,Bold"/>
                <a:sym typeface="Wingdings" panose="05000000000000000000" pitchFamily="2" charset="2"/>
              </a:rPr>
              <a:t> </a:t>
            </a:r>
            <a:r>
              <a:rPr lang="fr-FR" sz="1200" b="1" u="sng" dirty="0" smtClean="0">
                <a:latin typeface="Calibri,Bold"/>
              </a:rPr>
              <a:t>à recaler avec moteur RE2020</a:t>
            </a:r>
            <a:endParaRPr lang="fr-FR" sz="1200" b="1" u="sng" dirty="0"/>
          </a:p>
        </p:txBody>
      </p:sp>
    </p:spTree>
    <p:extLst>
      <p:ext uri="{BB962C8B-B14F-4D97-AF65-F5344CB8AC3E}">
        <p14:creationId xmlns:p14="http://schemas.microsoft.com/office/powerpoint/2010/main" val="22851424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492552"/>
            <a:ext cx="9144000" cy="601934"/>
          </a:xfrm>
        </p:spPr>
        <p:txBody>
          <a:bodyPr>
            <a:normAutofit fontScale="90000"/>
          </a:bodyPr>
          <a:lstStyle/>
          <a:p>
            <a:r>
              <a:rPr lang="fr-FR" sz="3600" dirty="0" smtClean="0"/>
              <a:t>Attention aux modulations qui se multiplient entre elles et font dériver les exigences</a:t>
            </a:r>
            <a:endParaRPr lang="fr-FR" sz="3600" dirty="0"/>
          </a:p>
        </p:txBody>
      </p:sp>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84970" y="6228238"/>
            <a:ext cx="1613807" cy="496096"/>
          </a:xfrm>
          <a:prstGeom prst="rect">
            <a:avLst/>
          </a:prstGeom>
        </p:spPr>
      </p:pic>
      <p:sp>
        <p:nvSpPr>
          <p:cNvPr id="5" name="Titre 1"/>
          <p:cNvSpPr>
            <a:spLocks noGrp="1"/>
          </p:cNvSpPr>
          <p:nvPr/>
        </p:nvSpPr>
        <p:spPr>
          <a:xfrm>
            <a:off x="1972492" y="1700324"/>
            <a:ext cx="7680960" cy="571081"/>
          </a:xfrm>
          <a:prstGeom prst="rect">
            <a:avLst/>
          </a:prstGeom>
        </p:spPr>
        <p:txBody>
          <a:bodyPr/>
          <a:lstStyle>
            <a:lvl1pPr algn="l" rtl="0" eaLnBrk="1" fontAlgn="base" hangingPunct="1">
              <a:spcBef>
                <a:spcPct val="0"/>
              </a:spcBef>
              <a:spcAft>
                <a:spcPct val="0"/>
              </a:spcAft>
              <a:defRPr lang="fr-FR" sz="3200" b="1" cap="all" dirty="0">
                <a:solidFill>
                  <a:srgbClr val="002060"/>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ea typeface="ＭＳ Ｐゴシック" pitchFamily="96" charset="-128"/>
              </a:defRPr>
            </a:lvl2pPr>
            <a:lvl3pPr algn="ctr" rtl="0" eaLnBrk="0" fontAlgn="base" hangingPunct="0">
              <a:spcBef>
                <a:spcPct val="0"/>
              </a:spcBef>
              <a:spcAft>
                <a:spcPct val="0"/>
              </a:spcAft>
              <a:defRPr sz="4400">
                <a:solidFill>
                  <a:schemeClr val="tx2"/>
                </a:solidFill>
                <a:latin typeface="Arial" charset="0"/>
                <a:ea typeface="ＭＳ Ｐゴシック" pitchFamily="96" charset="-128"/>
              </a:defRPr>
            </a:lvl3pPr>
            <a:lvl4pPr algn="ctr" rtl="0" eaLnBrk="0" fontAlgn="base" hangingPunct="0">
              <a:spcBef>
                <a:spcPct val="0"/>
              </a:spcBef>
              <a:spcAft>
                <a:spcPct val="0"/>
              </a:spcAft>
              <a:defRPr sz="4400">
                <a:solidFill>
                  <a:schemeClr val="tx2"/>
                </a:solidFill>
                <a:latin typeface="Arial" charset="0"/>
                <a:ea typeface="ＭＳ Ｐゴシック" pitchFamily="96" charset="-128"/>
              </a:defRPr>
            </a:lvl4pPr>
            <a:lvl5pPr algn="ctr" rtl="0" eaLnBrk="0" fontAlgn="base" hangingPunct="0">
              <a:spcBef>
                <a:spcPct val="0"/>
              </a:spcBef>
              <a:spcAft>
                <a:spcPct val="0"/>
              </a:spcAft>
              <a:defRPr sz="4400">
                <a:solidFill>
                  <a:schemeClr val="tx2"/>
                </a:solidFill>
                <a:latin typeface="Arial" charset="0"/>
                <a:ea typeface="ＭＳ Ｐゴシック" pitchFamily="96" charset="-128"/>
              </a:defRPr>
            </a:lvl5pPr>
            <a:lvl6pPr marL="457200" algn="ctr" rtl="0" fontAlgn="base">
              <a:spcBef>
                <a:spcPct val="0"/>
              </a:spcBef>
              <a:spcAft>
                <a:spcPct val="0"/>
              </a:spcAft>
              <a:defRPr sz="4400">
                <a:solidFill>
                  <a:schemeClr val="tx2"/>
                </a:solidFill>
                <a:latin typeface="Arial" charset="0"/>
                <a:ea typeface="ＭＳ Ｐゴシック" pitchFamily="96" charset="-128"/>
              </a:defRPr>
            </a:lvl6pPr>
            <a:lvl7pPr marL="914400" algn="ctr" rtl="0" fontAlgn="base">
              <a:spcBef>
                <a:spcPct val="0"/>
              </a:spcBef>
              <a:spcAft>
                <a:spcPct val="0"/>
              </a:spcAft>
              <a:defRPr sz="4400">
                <a:solidFill>
                  <a:schemeClr val="tx2"/>
                </a:solidFill>
                <a:latin typeface="Arial" charset="0"/>
                <a:ea typeface="ＭＳ Ｐゴシック" pitchFamily="96" charset="-128"/>
              </a:defRPr>
            </a:lvl7pPr>
            <a:lvl8pPr marL="1371600" algn="ctr" rtl="0" fontAlgn="base">
              <a:spcBef>
                <a:spcPct val="0"/>
              </a:spcBef>
              <a:spcAft>
                <a:spcPct val="0"/>
              </a:spcAft>
              <a:defRPr sz="4400">
                <a:solidFill>
                  <a:schemeClr val="tx2"/>
                </a:solidFill>
                <a:latin typeface="Arial" charset="0"/>
                <a:ea typeface="ＭＳ Ｐゴシック" pitchFamily="96" charset="-128"/>
              </a:defRPr>
            </a:lvl8pPr>
            <a:lvl9pPr marL="1828800" algn="ctr" rtl="0" fontAlgn="base">
              <a:spcBef>
                <a:spcPct val="0"/>
              </a:spcBef>
              <a:spcAft>
                <a:spcPct val="0"/>
              </a:spcAft>
              <a:defRPr sz="4400">
                <a:solidFill>
                  <a:schemeClr val="tx2"/>
                </a:solidFill>
                <a:latin typeface="Arial" charset="0"/>
                <a:ea typeface="ＭＳ Ｐゴシック" pitchFamily="96" charset="-128"/>
              </a:defRPr>
            </a:lvl9pPr>
          </a:lstStyle>
          <a:p>
            <a:r>
              <a:rPr lang="fr-FR" sz="2400" dirty="0" smtClean="0"/>
              <a:t>Etendue des valeurs du </a:t>
            </a:r>
            <a:r>
              <a:rPr lang="fr-FR" sz="2400" dirty="0" err="1"/>
              <a:t>B</a:t>
            </a:r>
            <a:r>
              <a:rPr lang="fr-FR" sz="2400" dirty="0" err="1" smtClean="0"/>
              <a:t>bio</a:t>
            </a:r>
            <a:r>
              <a:rPr lang="fr-FR" sz="2400" dirty="0" smtClean="0"/>
              <a:t> max RT2012 en logement</a:t>
            </a:r>
            <a:endParaRPr lang="fr-FR" sz="2400" dirty="0"/>
          </a:p>
        </p:txBody>
      </p:sp>
      <p:sp>
        <p:nvSpPr>
          <p:cNvPr id="6" name="ZoneTexte 12"/>
          <p:cNvSpPr txBox="1"/>
          <p:nvPr/>
        </p:nvSpPr>
        <p:spPr>
          <a:xfrm>
            <a:off x="657498" y="1228128"/>
            <a:ext cx="10994571" cy="338554"/>
          </a:xfrm>
          <a:prstGeom prst="rect">
            <a:avLst/>
          </a:prstGeom>
          <a:noFill/>
        </p:spPr>
        <p:txBody>
          <a:bodyPr wrap="square" rtlCol="0">
            <a:spAutoFit/>
          </a:bodyPr>
          <a:lstStyle>
            <a:defPPr>
              <a:defRPr lang="fr-FR"/>
            </a:defPPr>
            <a:lvl1pPr algn="l" rtl="0" eaLnBrk="0" fontAlgn="base" hangingPunct="0">
              <a:spcBef>
                <a:spcPct val="0"/>
              </a:spcBef>
              <a:spcAft>
                <a:spcPct val="0"/>
              </a:spcAft>
              <a:defRPr sz="2400" kern="1200">
                <a:solidFill>
                  <a:schemeClr val="tx1"/>
                </a:solidFill>
                <a:latin typeface="Arial" charset="0"/>
                <a:ea typeface="ＭＳ Ｐゴシック" pitchFamily="34"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pitchFamily="34"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pitchFamily="34"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pitchFamily="34"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pitchFamily="34" charset="-128"/>
                <a:cs typeface="+mn-cs"/>
              </a:defRPr>
            </a:lvl5pPr>
            <a:lvl6pPr marL="2286000" algn="l" defTabSz="914400" rtl="0" eaLnBrk="1" latinLnBrk="0" hangingPunct="1">
              <a:defRPr sz="2400" kern="1200">
                <a:solidFill>
                  <a:schemeClr val="tx1"/>
                </a:solidFill>
                <a:latin typeface="Arial" charset="0"/>
                <a:ea typeface="ＭＳ Ｐゴシック" pitchFamily="34" charset="-128"/>
                <a:cs typeface="+mn-cs"/>
              </a:defRPr>
            </a:lvl6pPr>
            <a:lvl7pPr marL="2743200" algn="l" defTabSz="914400" rtl="0" eaLnBrk="1" latinLnBrk="0" hangingPunct="1">
              <a:defRPr sz="2400" kern="1200">
                <a:solidFill>
                  <a:schemeClr val="tx1"/>
                </a:solidFill>
                <a:latin typeface="Arial" charset="0"/>
                <a:ea typeface="ＭＳ Ｐゴシック" pitchFamily="34" charset="-128"/>
                <a:cs typeface="+mn-cs"/>
              </a:defRPr>
            </a:lvl7pPr>
            <a:lvl8pPr marL="3200400" algn="l" defTabSz="914400" rtl="0" eaLnBrk="1" latinLnBrk="0" hangingPunct="1">
              <a:defRPr sz="2400" kern="1200">
                <a:solidFill>
                  <a:schemeClr val="tx1"/>
                </a:solidFill>
                <a:latin typeface="Arial" charset="0"/>
                <a:ea typeface="ＭＳ Ｐゴシック" pitchFamily="34" charset="-128"/>
                <a:cs typeface="+mn-cs"/>
              </a:defRPr>
            </a:lvl8pPr>
            <a:lvl9pPr marL="3657600" algn="l" defTabSz="914400" rtl="0" eaLnBrk="1" latinLnBrk="0" hangingPunct="1">
              <a:defRPr sz="2400" kern="1200">
                <a:solidFill>
                  <a:schemeClr val="tx1"/>
                </a:solidFill>
                <a:latin typeface="Arial" charset="0"/>
                <a:ea typeface="ＭＳ Ｐゴシック" pitchFamily="34" charset="-128"/>
                <a:cs typeface="+mn-cs"/>
              </a:defRPr>
            </a:lvl9pPr>
          </a:lstStyle>
          <a:p>
            <a:r>
              <a:rPr lang="fr-FR" sz="1600" dirty="0" smtClean="0"/>
              <a:t>La multiplication des modulations </a:t>
            </a:r>
            <a:r>
              <a:rPr lang="fr-FR" sz="1600" dirty="0"/>
              <a:t>existantes </a:t>
            </a:r>
            <a:r>
              <a:rPr lang="fr-FR" sz="1600" dirty="0" smtClean="0"/>
              <a:t>&gt;1 mènent </a:t>
            </a:r>
            <a:r>
              <a:rPr lang="fr-FR" sz="1600" dirty="0"/>
              <a:t>à de grandes disparités dans les valeurs effectives du </a:t>
            </a:r>
            <a:r>
              <a:rPr lang="fr-FR" sz="1600" dirty="0" err="1" smtClean="0"/>
              <a:t>Bbiomax</a:t>
            </a:r>
            <a:endParaRPr lang="fr-FR" sz="1600" dirty="0"/>
          </a:p>
        </p:txBody>
      </p:sp>
      <p:pic>
        <p:nvPicPr>
          <p:cNvPr id="7" name="Picture 7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72492" y="2271405"/>
            <a:ext cx="6008916" cy="43395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ZoneTexte 12"/>
          <p:cNvSpPr txBox="1"/>
          <p:nvPr/>
        </p:nvSpPr>
        <p:spPr>
          <a:xfrm>
            <a:off x="8618859" y="3656343"/>
            <a:ext cx="2909658" cy="1569660"/>
          </a:xfrm>
          <a:prstGeom prst="rect">
            <a:avLst/>
          </a:prstGeom>
          <a:noFill/>
        </p:spPr>
        <p:txBody>
          <a:bodyPr wrap="square" rtlCol="0">
            <a:spAutoFit/>
          </a:bodyPr>
          <a:lstStyle>
            <a:defPPr>
              <a:defRPr lang="fr-FR"/>
            </a:defPPr>
            <a:lvl1pPr algn="l" rtl="0" eaLnBrk="0" fontAlgn="base" hangingPunct="0">
              <a:spcBef>
                <a:spcPct val="0"/>
              </a:spcBef>
              <a:spcAft>
                <a:spcPct val="0"/>
              </a:spcAft>
              <a:defRPr sz="2400" kern="1200">
                <a:solidFill>
                  <a:schemeClr val="tx1"/>
                </a:solidFill>
                <a:latin typeface="Arial" charset="0"/>
                <a:ea typeface="ＭＳ Ｐゴシック" pitchFamily="34"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pitchFamily="34"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pitchFamily="34"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pitchFamily="34"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pitchFamily="34" charset="-128"/>
                <a:cs typeface="+mn-cs"/>
              </a:defRPr>
            </a:lvl5pPr>
            <a:lvl6pPr marL="2286000" algn="l" defTabSz="914400" rtl="0" eaLnBrk="1" latinLnBrk="0" hangingPunct="1">
              <a:defRPr sz="2400" kern="1200">
                <a:solidFill>
                  <a:schemeClr val="tx1"/>
                </a:solidFill>
                <a:latin typeface="Arial" charset="0"/>
                <a:ea typeface="ＭＳ Ｐゴシック" pitchFamily="34" charset="-128"/>
                <a:cs typeface="+mn-cs"/>
              </a:defRPr>
            </a:lvl6pPr>
            <a:lvl7pPr marL="2743200" algn="l" defTabSz="914400" rtl="0" eaLnBrk="1" latinLnBrk="0" hangingPunct="1">
              <a:defRPr sz="2400" kern="1200">
                <a:solidFill>
                  <a:schemeClr val="tx1"/>
                </a:solidFill>
                <a:latin typeface="Arial" charset="0"/>
                <a:ea typeface="ＭＳ Ｐゴシック" pitchFamily="34" charset="-128"/>
                <a:cs typeface="+mn-cs"/>
              </a:defRPr>
            </a:lvl7pPr>
            <a:lvl8pPr marL="3200400" algn="l" defTabSz="914400" rtl="0" eaLnBrk="1" latinLnBrk="0" hangingPunct="1">
              <a:defRPr sz="2400" kern="1200">
                <a:solidFill>
                  <a:schemeClr val="tx1"/>
                </a:solidFill>
                <a:latin typeface="Arial" charset="0"/>
                <a:ea typeface="ＭＳ Ｐゴシック" pitchFamily="34" charset="-128"/>
                <a:cs typeface="+mn-cs"/>
              </a:defRPr>
            </a:lvl8pPr>
            <a:lvl9pPr marL="3657600" algn="l" defTabSz="914400" rtl="0" eaLnBrk="1" latinLnBrk="0" hangingPunct="1">
              <a:defRPr sz="2400" kern="1200">
                <a:solidFill>
                  <a:schemeClr val="tx1"/>
                </a:solidFill>
                <a:latin typeface="Arial" charset="0"/>
                <a:ea typeface="ＭＳ Ｐゴシック" pitchFamily="34" charset="-128"/>
                <a:cs typeface="+mn-cs"/>
              </a:defRPr>
            </a:lvl9pPr>
          </a:lstStyle>
          <a:p>
            <a:pPr algn="ctr"/>
            <a:r>
              <a:rPr lang="fr-FR" sz="1600" dirty="0" smtClean="0"/>
              <a:t>Pour rappel : exigence RT2012 </a:t>
            </a:r>
            <a:r>
              <a:rPr lang="fr-FR" sz="1600" dirty="0" err="1" smtClean="0"/>
              <a:t>Bbiomax</a:t>
            </a:r>
            <a:r>
              <a:rPr lang="fr-FR" sz="1600" dirty="0" smtClean="0"/>
              <a:t> = 60 points</a:t>
            </a:r>
          </a:p>
          <a:p>
            <a:pPr algn="ctr"/>
            <a:endParaRPr lang="fr-FR" sz="1600" dirty="0" smtClean="0"/>
          </a:p>
          <a:p>
            <a:pPr algn="ctr"/>
            <a:r>
              <a:rPr lang="fr-FR" sz="1600" dirty="0" smtClean="0"/>
              <a:t>La demande de la filière d’un recalage RT2012 à 50 points est récurrente depuis 2013</a:t>
            </a:r>
            <a:endParaRPr lang="fr-FR" sz="1600" dirty="0"/>
          </a:p>
        </p:txBody>
      </p:sp>
    </p:spTree>
    <p:extLst>
      <p:ext uri="{BB962C8B-B14F-4D97-AF65-F5344CB8AC3E}">
        <p14:creationId xmlns:p14="http://schemas.microsoft.com/office/powerpoint/2010/main" val="11743060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00447" y="430036"/>
            <a:ext cx="11698330" cy="601934"/>
          </a:xfrm>
        </p:spPr>
        <p:txBody>
          <a:bodyPr>
            <a:normAutofit fontScale="90000"/>
          </a:bodyPr>
          <a:lstStyle/>
          <a:p>
            <a:r>
              <a:rPr lang="fr-FR" sz="3600" dirty="0" smtClean="0"/>
              <a:t>Traitement et mesure de l’étanchéité à l’air de l’enveloppe et des réseaux de ventilation</a:t>
            </a:r>
            <a:endParaRPr lang="fr-FR" sz="3600" dirty="0"/>
          </a:p>
        </p:txBody>
      </p:sp>
      <p:sp>
        <p:nvSpPr>
          <p:cNvPr id="3" name="Sous-titre 2"/>
          <p:cNvSpPr>
            <a:spLocks noGrp="1"/>
          </p:cNvSpPr>
          <p:nvPr>
            <p:ph type="subTitle" idx="1"/>
          </p:nvPr>
        </p:nvSpPr>
        <p:spPr>
          <a:xfrm>
            <a:off x="300448" y="1254033"/>
            <a:ext cx="11521438" cy="4974205"/>
          </a:xfrm>
        </p:spPr>
        <p:txBody>
          <a:bodyPr>
            <a:noAutofit/>
          </a:bodyPr>
          <a:lstStyle/>
          <a:p>
            <a:pPr marL="342900" indent="-342900" algn="just">
              <a:buFont typeface="Arial" panose="020B0604020202020204" pitchFamily="34" charset="0"/>
              <a:buChar char="•"/>
            </a:pPr>
            <a:r>
              <a:rPr lang="fr-FR" sz="1800" dirty="0"/>
              <a:t>L’expérience a montré depuis de nombreuses années par le biais d’Effinergie (voir les études statistiques de l’observatoire BBC) que les maisons individuelles n’ont aucune difficulté un Q4Pasurf ≤ à 0,4 m</a:t>
            </a:r>
            <a:r>
              <a:rPr lang="fr-FR" sz="1800" baseline="30000" dirty="0"/>
              <a:t>3</a:t>
            </a:r>
            <a:r>
              <a:rPr lang="fr-FR" sz="1800" dirty="0"/>
              <a:t>/h/m</a:t>
            </a:r>
            <a:r>
              <a:rPr lang="fr-FR" sz="1800" baseline="30000" dirty="0"/>
              <a:t>2</a:t>
            </a:r>
            <a:r>
              <a:rPr lang="fr-FR" sz="1800" dirty="0"/>
              <a:t> et que pour les immeubles collectifs une valeur ≤ à 1 m</a:t>
            </a:r>
            <a:r>
              <a:rPr lang="fr-FR" sz="1800" baseline="30000" dirty="0"/>
              <a:t>3</a:t>
            </a:r>
            <a:r>
              <a:rPr lang="fr-FR" sz="1800" dirty="0"/>
              <a:t>/h/m</a:t>
            </a:r>
            <a:r>
              <a:rPr lang="fr-FR" sz="1800" baseline="30000" dirty="0"/>
              <a:t>2</a:t>
            </a:r>
            <a:r>
              <a:rPr lang="fr-FR" sz="1800" dirty="0"/>
              <a:t> est tout à fait courante. Les exigences de la RE2020 peuvent donc les reprendre.</a:t>
            </a:r>
          </a:p>
          <a:p>
            <a:pPr marL="342900" indent="-342900" algn="just">
              <a:buFont typeface="Arial" panose="020B0604020202020204" pitchFamily="34" charset="0"/>
              <a:buChar char="•"/>
            </a:pPr>
            <a:endParaRPr lang="fr-FR" sz="1800" dirty="0" smtClean="0"/>
          </a:p>
          <a:p>
            <a:pPr marL="342900" indent="-342900" algn="just">
              <a:buFont typeface="Arial" panose="020B0604020202020204" pitchFamily="34" charset="0"/>
              <a:buChar char="•"/>
            </a:pPr>
            <a:r>
              <a:rPr lang="fr-FR" sz="1800" dirty="0"/>
              <a:t>L’observatoire BBC a démontré que cette exigence est d’une part pertinente vis-à-vis de l’impact consommation allant jusqu’à 12% des consommations totales et d’autre part sur la qualité et la pérennité des performances du bâti, très liée à l’efficacité des systèmes de ventilation avec récupération. </a:t>
            </a:r>
          </a:p>
          <a:p>
            <a:pPr algn="just"/>
            <a:r>
              <a:rPr lang="fr-FR" sz="1800" dirty="0"/>
              <a:t> </a:t>
            </a:r>
          </a:p>
          <a:p>
            <a:pPr marL="342900" indent="-342900" algn="just">
              <a:buFont typeface="Arial" panose="020B0604020202020204" pitchFamily="34" charset="0"/>
              <a:buChar char="•"/>
            </a:pPr>
            <a:r>
              <a:rPr lang="fr-FR" sz="1800" dirty="0"/>
              <a:t>Elle doit être renforcée pour le résidentiel et mise en place pour le non résidentiel avec obligation de mesure  car elle  a potentiellement un poids plus important. De plus, quelle que soit la valeur retenue du point de vue réglementaire, une vérification à réception des installations de ventilation doit être obligatoire afin de s’assurer du bon fonctionnement.</a:t>
            </a:r>
          </a:p>
          <a:p>
            <a:pPr algn="just"/>
            <a:r>
              <a:rPr lang="fr-FR" sz="1800" dirty="0"/>
              <a:t> </a:t>
            </a:r>
          </a:p>
          <a:p>
            <a:pPr marL="342900" indent="-342900" algn="just">
              <a:buFont typeface="Arial" panose="020B0604020202020204" pitchFamily="34" charset="0"/>
              <a:buChar char="•"/>
            </a:pPr>
            <a:r>
              <a:rPr lang="fr-FR" sz="1800" dirty="0"/>
              <a:t>Le développement des systèmes de traitement de l’étanchéité à l’air </a:t>
            </a:r>
            <a:r>
              <a:rPr lang="fr-FR" sz="1800" dirty="0" smtClean="0"/>
              <a:t>et la vérification du bon fonctionnement du système de ventilation sont gages de qualité </a:t>
            </a:r>
            <a:r>
              <a:rPr lang="fr-FR" sz="1800" dirty="0"/>
              <a:t>de l’air </a:t>
            </a:r>
            <a:r>
              <a:rPr lang="fr-FR" sz="1800" dirty="0" smtClean="0"/>
              <a:t>et de performance </a:t>
            </a:r>
            <a:r>
              <a:rPr lang="fr-FR" sz="1800" dirty="0"/>
              <a:t>énergétique. </a:t>
            </a:r>
          </a:p>
        </p:txBody>
      </p:sp>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84970" y="6228238"/>
            <a:ext cx="1613807" cy="496096"/>
          </a:xfrm>
          <a:prstGeom prst="rect">
            <a:avLst/>
          </a:prstGeom>
        </p:spPr>
      </p:pic>
    </p:spTree>
    <p:extLst>
      <p:ext uri="{BB962C8B-B14F-4D97-AF65-F5344CB8AC3E}">
        <p14:creationId xmlns:p14="http://schemas.microsoft.com/office/powerpoint/2010/main" val="24224966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00447" y="103461"/>
            <a:ext cx="11698330" cy="601934"/>
          </a:xfrm>
        </p:spPr>
        <p:txBody>
          <a:bodyPr>
            <a:normAutofit/>
          </a:bodyPr>
          <a:lstStyle/>
          <a:p>
            <a:r>
              <a:rPr lang="fr-FR" sz="3200" dirty="0" smtClean="0"/>
              <a:t>Maintenir le traitement des ponts thermiques significatifs</a:t>
            </a:r>
            <a:endParaRPr lang="fr-FR" sz="3200" dirty="0"/>
          </a:p>
        </p:txBody>
      </p:sp>
      <p:sp>
        <p:nvSpPr>
          <p:cNvPr id="3" name="Sous-titre 2"/>
          <p:cNvSpPr>
            <a:spLocks noGrp="1"/>
          </p:cNvSpPr>
          <p:nvPr>
            <p:ph type="subTitle" idx="1"/>
          </p:nvPr>
        </p:nvSpPr>
        <p:spPr>
          <a:xfrm>
            <a:off x="661848" y="829690"/>
            <a:ext cx="10924904" cy="5434423"/>
          </a:xfrm>
        </p:spPr>
        <p:txBody>
          <a:bodyPr>
            <a:noAutofit/>
          </a:bodyPr>
          <a:lstStyle/>
          <a:p>
            <a:pPr marL="285750" indent="-285750" algn="just">
              <a:buFont typeface="Arial" panose="020B0604020202020204" pitchFamily="34" charset="0"/>
              <a:buChar char="•"/>
            </a:pPr>
            <a:r>
              <a:rPr lang="fr-FR" sz="1600" dirty="0" smtClean="0"/>
              <a:t>La RT2012 a introduit une obligation d’homogénéité du traitement  thermique de l’enveloppe, avec en particulier le traitement des ponts thermiques significatifs. La RE2020 ne doit pas revenir en arrière, sous prétexte de simplification.</a:t>
            </a:r>
          </a:p>
          <a:p>
            <a:pPr marL="285750" indent="-285750" algn="just">
              <a:buFont typeface="Arial" panose="020B0604020202020204" pitchFamily="34" charset="0"/>
              <a:buChar char="•"/>
            </a:pPr>
            <a:r>
              <a:rPr lang="fr-FR" sz="1600" dirty="0" smtClean="0"/>
              <a:t>Le </a:t>
            </a:r>
            <a:r>
              <a:rPr lang="fr-FR" sz="1600" dirty="0"/>
              <a:t>traitement des ponts thermiques intégrés à l’enveloppe du bâtiment, dont </a:t>
            </a:r>
            <a:r>
              <a:rPr lang="fr-FR" sz="1600" dirty="0" smtClean="0"/>
              <a:t>les liaisons </a:t>
            </a:r>
            <a:r>
              <a:rPr lang="fr-FR" sz="1600" dirty="0"/>
              <a:t>entre </a:t>
            </a:r>
            <a:r>
              <a:rPr lang="fr-FR" sz="1600" dirty="0" smtClean="0"/>
              <a:t>façades </a:t>
            </a:r>
            <a:r>
              <a:rPr lang="fr-FR" sz="1600" dirty="0"/>
              <a:t>et </a:t>
            </a:r>
            <a:r>
              <a:rPr lang="fr-FR" sz="1600" dirty="0" smtClean="0"/>
              <a:t>planchers, </a:t>
            </a:r>
            <a:r>
              <a:rPr lang="fr-FR" sz="1600" dirty="0"/>
              <a:t>se fait lors de la construction initiale ne peut plus être fait a posteriori, contrairement à d’autres composantes du bâtiment et aux équipements (isolation des murs, menuiseries, </a:t>
            </a:r>
            <a:r>
              <a:rPr lang="fr-FR" sz="1600" dirty="0" smtClean="0"/>
              <a:t>équipements, </a:t>
            </a:r>
            <a:r>
              <a:rPr lang="fr-FR" sz="1600" dirty="0"/>
              <a:t>…) qui pourront être améliorés lors de rénovations </a:t>
            </a:r>
            <a:r>
              <a:rPr lang="fr-FR" sz="1600" dirty="0" smtClean="0"/>
              <a:t>futures. Ne </a:t>
            </a:r>
            <a:r>
              <a:rPr lang="fr-FR" sz="1600" dirty="0"/>
              <a:t>pas traiter les ponts thermiques au départ revient à laisser aux générations futures des bâtiments « bancals </a:t>
            </a:r>
            <a:r>
              <a:rPr lang="fr-FR" sz="1600" dirty="0" smtClean="0"/>
              <a:t>».</a:t>
            </a:r>
          </a:p>
          <a:p>
            <a:pPr marL="285750" indent="-285750" algn="just">
              <a:buFont typeface="Arial" panose="020B0604020202020204" pitchFamily="34" charset="0"/>
              <a:buChar char="•"/>
            </a:pPr>
            <a:r>
              <a:rPr lang="fr-FR" sz="1600" dirty="0"/>
              <a:t>Les ponts thermiques non traités (points froids) sont par ailleurs connus pour le risque de condensation superficielle et le développement de moisissures, avec des répercussions importantes sur la santé des occupants.</a:t>
            </a:r>
          </a:p>
          <a:p>
            <a:pPr marL="285750" indent="-285750" algn="just">
              <a:buFont typeface="Arial" panose="020B0604020202020204" pitchFamily="34" charset="0"/>
              <a:buChar char="•"/>
            </a:pPr>
            <a:r>
              <a:rPr lang="fr-FR" sz="1600" dirty="0" smtClean="0"/>
              <a:t>Si l’exigence de traitement des ponts thermiques était supprimée, alors pour des raisons économiques, ce traitement ne serait plus réalisé dans la plupart des modes constructifs et projets courants.</a:t>
            </a:r>
            <a:r>
              <a:rPr lang="fr-FR" sz="1600" dirty="0"/>
              <a:t> </a:t>
            </a:r>
            <a:endParaRPr lang="fr-FR" sz="1600" dirty="0" smtClean="0"/>
          </a:p>
          <a:p>
            <a:pPr marL="285750" indent="-285750" algn="just">
              <a:buFont typeface="Arial" panose="020B0604020202020204" pitchFamily="34" charset="0"/>
              <a:buChar char="•"/>
            </a:pPr>
            <a:endParaRPr lang="fr-FR" sz="1600" dirty="0" smtClean="0"/>
          </a:p>
          <a:p>
            <a:pPr marL="285750" indent="-285750" algn="just">
              <a:buFont typeface="Arial" panose="020B0604020202020204" pitchFamily="34" charset="0"/>
              <a:buChar char="•"/>
            </a:pPr>
            <a:r>
              <a:rPr lang="fr-FR" sz="1600" dirty="0" smtClean="0"/>
              <a:t>Nous proposons donc de maintenir cette exigence de traitement des ponts thermiques, moyennant les propositions dans le tableau ci-dessous : </a:t>
            </a:r>
            <a:r>
              <a:rPr lang="fr-FR" sz="1600" dirty="0"/>
              <a:t> </a:t>
            </a:r>
          </a:p>
        </p:txBody>
      </p:sp>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84970" y="6228238"/>
            <a:ext cx="1613807" cy="496096"/>
          </a:xfrm>
          <a:prstGeom prst="rect">
            <a:avLst/>
          </a:prstGeom>
        </p:spPr>
      </p:pic>
      <p:graphicFrame>
        <p:nvGraphicFramePr>
          <p:cNvPr id="5" name="Tableau 4"/>
          <p:cNvGraphicFramePr>
            <a:graphicFrameLocks noGrp="1"/>
          </p:cNvGraphicFramePr>
          <p:nvPr>
            <p:extLst>
              <p:ext uri="{D42A27DB-BD31-4B8C-83A1-F6EECF244321}">
                <p14:modId xmlns:p14="http://schemas.microsoft.com/office/powerpoint/2010/main" val="2319289061"/>
              </p:ext>
            </p:extLst>
          </p:nvPr>
        </p:nvGraphicFramePr>
        <p:xfrm>
          <a:off x="1003661" y="4414041"/>
          <a:ext cx="9039497" cy="2244978"/>
        </p:xfrm>
        <a:graphic>
          <a:graphicData uri="http://schemas.openxmlformats.org/drawingml/2006/table">
            <a:tbl>
              <a:tblPr firstRow="1" firstCol="1" bandRow="1">
                <a:tableStyleId>{5C22544A-7EE6-4342-B048-85BDC9FD1C3A}</a:tableStyleId>
              </a:tblPr>
              <a:tblGrid>
                <a:gridCol w="1828801">
                  <a:extLst>
                    <a:ext uri="{9D8B030D-6E8A-4147-A177-3AD203B41FA5}">
                      <a16:colId xmlns:a16="http://schemas.microsoft.com/office/drawing/2014/main" val="3111381256"/>
                    </a:ext>
                  </a:extLst>
                </a:gridCol>
                <a:gridCol w="3617177">
                  <a:extLst>
                    <a:ext uri="{9D8B030D-6E8A-4147-A177-3AD203B41FA5}">
                      <a16:colId xmlns:a16="http://schemas.microsoft.com/office/drawing/2014/main" val="2828971109"/>
                    </a:ext>
                  </a:extLst>
                </a:gridCol>
                <a:gridCol w="3593519">
                  <a:extLst>
                    <a:ext uri="{9D8B030D-6E8A-4147-A177-3AD203B41FA5}">
                      <a16:colId xmlns:a16="http://schemas.microsoft.com/office/drawing/2014/main" val="2535587264"/>
                    </a:ext>
                  </a:extLst>
                </a:gridCol>
              </a:tblGrid>
              <a:tr h="681079">
                <a:tc>
                  <a:txBody>
                    <a:bodyPr/>
                    <a:lstStyle/>
                    <a:p>
                      <a:pPr algn="ctr">
                        <a:spcAft>
                          <a:spcPts val="0"/>
                        </a:spcAft>
                      </a:pPr>
                      <a:r>
                        <a:rPr lang="fr-FR" sz="1000" dirty="0" err="1">
                          <a:effectLst/>
                        </a:rPr>
                        <a:t>Bbio</a:t>
                      </a:r>
                      <a:r>
                        <a:rPr lang="fr-FR" sz="1000" dirty="0">
                          <a:effectLst/>
                        </a:rPr>
                        <a:t> max </a:t>
                      </a:r>
                      <a:r>
                        <a:rPr lang="fr-FR" sz="1000" dirty="0" smtClean="0">
                          <a:effectLst/>
                        </a:rPr>
                        <a:t>(à périmètre </a:t>
                      </a:r>
                      <a:r>
                        <a:rPr lang="fr-FR" sz="1000" dirty="0">
                          <a:effectLst/>
                        </a:rPr>
                        <a:t>et moteur de calcul </a:t>
                      </a:r>
                      <a:r>
                        <a:rPr lang="fr-FR" sz="1000" dirty="0" smtClean="0">
                          <a:effectLst/>
                        </a:rPr>
                        <a:t>constants équivalent</a:t>
                      </a:r>
                      <a:r>
                        <a:rPr lang="fr-FR" sz="1000" baseline="0" dirty="0" smtClean="0">
                          <a:effectLst/>
                        </a:rPr>
                        <a:t> RT2012</a:t>
                      </a:r>
                      <a:r>
                        <a:rPr lang="fr-FR" sz="1000" dirty="0" smtClean="0">
                          <a:effectLst/>
                        </a:rPr>
                        <a:t>)</a:t>
                      </a:r>
                      <a:endParaRPr lang="fr-FR"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r-FR" sz="1000" dirty="0">
                          <a:effectLst/>
                        </a:rPr>
                        <a:t>PSI </a:t>
                      </a:r>
                      <a:r>
                        <a:rPr lang="fr-FR" sz="1000" dirty="0" smtClean="0">
                          <a:effectLst/>
                        </a:rPr>
                        <a:t>global max</a:t>
                      </a:r>
                      <a:endParaRPr lang="fr-FR"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r-FR" sz="1000" dirty="0">
                          <a:effectLst/>
                        </a:rPr>
                        <a:t>PSI </a:t>
                      </a:r>
                      <a:r>
                        <a:rPr lang="fr-FR" sz="1000" dirty="0" smtClean="0">
                          <a:effectLst/>
                        </a:rPr>
                        <a:t>9 max</a:t>
                      </a:r>
                      <a:endParaRPr lang="fr-FR"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322643390"/>
                  </a:ext>
                </a:extLst>
              </a:tr>
              <a:tr h="670243">
                <a:tc>
                  <a:txBody>
                    <a:bodyPr/>
                    <a:lstStyle/>
                    <a:p>
                      <a:pPr algn="ctr">
                        <a:spcAft>
                          <a:spcPts val="0"/>
                        </a:spcAft>
                      </a:pPr>
                      <a:r>
                        <a:rPr lang="fr-FR" sz="1000" dirty="0">
                          <a:effectLst/>
                        </a:rPr>
                        <a:t>Si </a:t>
                      </a:r>
                      <a:r>
                        <a:rPr lang="fr-FR" sz="1000" dirty="0" err="1">
                          <a:effectLst/>
                        </a:rPr>
                        <a:t>Bbio</a:t>
                      </a:r>
                      <a:r>
                        <a:rPr lang="fr-FR" sz="1000" dirty="0">
                          <a:effectLst/>
                        </a:rPr>
                        <a:t> max est à </a:t>
                      </a:r>
                      <a:r>
                        <a:rPr lang="fr-FR" sz="1000" dirty="0" smtClean="0">
                          <a:effectLst/>
                        </a:rPr>
                        <a:t>équivalent 50 points</a:t>
                      </a:r>
                      <a:endParaRPr lang="fr-FR"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r-FR" sz="1000" dirty="0">
                          <a:effectLst/>
                        </a:rPr>
                        <a:t>Les prestations d’enveloppe peuvent se faire sans traitement des ponts thermiques, le PSI global reste essentiel. Sa valeur </a:t>
                      </a:r>
                      <a:r>
                        <a:rPr lang="fr-FR" sz="1000" dirty="0" smtClean="0">
                          <a:effectLst/>
                        </a:rPr>
                        <a:t>devant être </a:t>
                      </a:r>
                      <a:r>
                        <a:rPr lang="fr-FR" sz="1000" dirty="0">
                          <a:effectLst/>
                        </a:rPr>
                        <a:t>portée à 0,20</a:t>
                      </a:r>
                      <a:endParaRPr lang="fr-FR"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r-FR" sz="1000" dirty="0">
                          <a:effectLst/>
                        </a:rPr>
                        <a:t>Il faut vérifier la nécessité ou pas de fixer un </a:t>
                      </a:r>
                      <a:r>
                        <a:rPr lang="fr-FR" sz="1000" dirty="0" smtClean="0">
                          <a:effectLst/>
                        </a:rPr>
                        <a:t>PSI9max </a:t>
                      </a:r>
                      <a:r>
                        <a:rPr lang="fr-FR" sz="1000" dirty="0">
                          <a:effectLst/>
                        </a:rPr>
                        <a:t>(laquelle devrait être inférieure à 0,5), afin de s’assurer du bon traitement des planchers intermédiaires.</a:t>
                      </a:r>
                      <a:endParaRPr lang="fr-FR"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445070814"/>
                  </a:ext>
                </a:extLst>
              </a:tr>
              <a:tr h="893656">
                <a:tc>
                  <a:txBody>
                    <a:bodyPr/>
                    <a:lstStyle/>
                    <a:p>
                      <a:pPr algn="ctr">
                        <a:spcAft>
                          <a:spcPts val="0"/>
                        </a:spcAft>
                      </a:pPr>
                      <a:r>
                        <a:rPr lang="fr-FR" sz="1000" dirty="0">
                          <a:effectLst/>
                        </a:rPr>
                        <a:t>Si </a:t>
                      </a:r>
                      <a:r>
                        <a:rPr lang="fr-FR" sz="1000" dirty="0" err="1">
                          <a:effectLst/>
                        </a:rPr>
                        <a:t>Bbio</a:t>
                      </a:r>
                      <a:r>
                        <a:rPr lang="fr-FR" sz="1000" dirty="0">
                          <a:effectLst/>
                        </a:rPr>
                        <a:t> max est à </a:t>
                      </a:r>
                      <a:r>
                        <a:rPr lang="fr-FR" sz="1000" dirty="0" smtClean="0">
                          <a:effectLst/>
                        </a:rPr>
                        <a:t>équivalent 40 points</a:t>
                      </a:r>
                      <a:endParaRPr lang="fr-FR"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r-FR" sz="1000" dirty="0">
                          <a:effectLst/>
                        </a:rPr>
                        <a:t>Les prestations d’enveloppe peuvent se faire sans traitement des ponts thermiques. Le PSI global reste essentiel. Sa valeur devant, comme ci-dessus, être portée à 0,20</a:t>
                      </a:r>
                      <a:endParaRPr lang="fr-FR"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r-FR" sz="1000" dirty="0">
                          <a:effectLst/>
                        </a:rPr>
                        <a:t>Dans ce cas, le </a:t>
                      </a:r>
                      <a:r>
                        <a:rPr lang="fr-FR" sz="1000" dirty="0" smtClean="0">
                          <a:effectLst/>
                        </a:rPr>
                        <a:t>PSI9max </a:t>
                      </a:r>
                      <a:r>
                        <a:rPr lang="fr-FR" sz="1000" dirty="0">
                          <a:effectLst/>
                        </a:rPr>
                        <a:t>(laquelle devrait être inférieure à 0,5) n’est peut-être plus nécessaire puisque la conjonction de la diminution du </a:t>
                      </a:r>
                      <a:r>
                        <a:rPr lang="fr-FR" sz="1000" dirty="0" err="1">
                          <a:effectLst/>
                        </a:rPr>
                        <a:t>Bbio</a:t>
                      </a:r>
                      <a:r>
                        <a:rPr lang="fr-FR" sz="1000" dirty="0">
                          <a:effectLst/>
                        </a:rPr>
                        <a:t> max et le PSI global à 0,20 entraine un traitement adéquat des planchers</a:t>
                      </a:r>
                      <a:endParaRPr lang="fr-FR"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3287813306"/>
                  </a:ext>
                </a:extLst>
              </a:tr>
            </a:tbl>
          </a:graphicData>
        </a:graphic>
      </p:graphicFrame>
    </p:spTree>
    <p:extLst>
      <p:ext uri="{BB962C8B-B14F-4D97-AF65-F5344CB8AC3E}">
        <p14:creationId xmlns:p14="http://schemas.microsoft.com/office/powerpoint/2010/main" val="3226475408"/>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194</TotalTime>
  <Words>1452</Words>
  <Application>Microsoft Office PowerPoint</Application>
  <PresentationFormat>Grand écran</PresentationFormat>
  <Paragraphs>157</Paragraphs>
  <Slides>11</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11</vt:i4>
      </vt:variant>
    </vt:vector>
  </HeadingPairs>
  <TitlesOfParts>
    <vt:vector size="19" baseType="lpstr">
      <vt:lpstr>ＭＳ Ｐゴシック</vt:lpstr>
      <vt:lpstr>Arial</vt:lpstr>
      <vt:lpstr>Calibri</vt:lpstr>
      <vt:lpstr>Calibri Light</vt:lpstr>
      <vt:lpstr>Calibri,Bold</vt:lpstr>
      <vt:lpstr>Times New Roman</vt:lpstr>
      <vt:lpstr>Wingdings</vt:lpstr>
      <vt:lpstr>Thème Office</vt:lpstr>
      <vt:lpstr>RE 2020  Réunion de concertation Energie</vt:lpstr>
      <vt:lpstr>Les principaux points soulevés à date :</vt:lpstr>
      <vt:lpstr>Un Bbiomax à renforcer pour améliorer la qualité de l’enveloppe</vt:lpstr>
      <vt:lpstr>Un Bbiomax à renforcer pour améliorer la qualité de l’enveloppe</vt:lpstr>
      <vt:lpstr>Un Bbiomax à renforcer pour améliorer la qualité de l’enveloppe</vt:lpstr>
      <vt:lpstr>Moduler les exigences selon la compacité</vt:lpstr>
      <vt:lpstr>Attention aux modulations qui se multiplient entre elles et font dériver les exigences</vt:lpstr>
      <vt:lpstr>Traitement et mesure de l’étanchéité à l’air de l’enveloppe et des réseaux de ventilation</vt:lpstr>
      <vt:lpstr>Maintenir le traitement des ponts thermiques significatifs</vt:lpstr>
      <vt:lpstr>Respecter un minimum d’accès à la lumière naturelle des locaux</vt:lpstr>
      <vt:lpstr>RE 2020  Réunion de concertation Energie</vt:lpstr>
    </vt:vector>
  </TitlesOfParts>
  <Company>SAINT-GOBAIN 1.1</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 2020  Réunion de concertation Energie</dc:title>
  <dc:creator>Servant, Olivier</dc:creator>
  <cp:lastModifiedBy>Servant, Olivier</cp:lastModifiedBy>
  <cp:revision>63</cp:revision>
  <dcterms:created xsi:type="dcterms:W3CDTF">2020-07-20T20:48:20Z</dcterms:created>
  <dcterms:modified xsi:type="dcterms:W3CDTF">2020-07-21T10:45:10Z</dcterms:modified>
</cp:coreProperties>
</file>